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Proxima Nova"/>
      <p:regular r:id="rId50"/>
      <p:bold r:id="rId51"/>
      <p:italic r:id="rId52"/>
      <p:boldItalic r:id="rId53"/>
    </p:embeddedFont>
    <p:embeddedFont>
      <p:font typeface="Robo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E79391-1C6F-419A-B333-9660CB7D37A4}">
  <a:tblStyle styleId="{45E79391-1C6F-419A-B333-9660CB7D37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ensitivity_and_specificity" TargetMode="External"/><Relationship Id="rId3" Type="http://schemas.openxmlformats.org/officeDocument/2006/relationships/hyperlink" Target="https://en.wikipedia.org/wiki/Precision_and_recal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ensitivity_and_specificity" TargetMode="External"/><Relationship Id="rId3" Type="http://schemas.openxmlformats.org/officeDocument/2006/relationships/hyperlink" Target="https://en.wikipedia.org/wiki/Precision_and_recal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machine-learning/crash-course/embeddings/obtaining-embedding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bastianraschka.com/faq/docs/logisticregr-neuralnet.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bastianraschka.com/faq/docs/logisticregr-neuralnet.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phy.com/gifs/ireland-exports-international-trade-ggRQCeeNpns68ymjtA" TargetMode="External"/><Relationship Id="rId3" Type="http://schemas.openxmlformats.org/officeDocument/2006/relationships/hyperlink" Target="https://www.imf.org/external/pubs/ft/fandd/2012/09/dervis.htm"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tlas.cid.harvard.edu/"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802.06257.pdf"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tlas.cid.harvard.edu/explore/feasibility/?country=49&amp;partner=undefined&amp;product=undefined&amp;productClass=HS&amp;startYear=undefined&amp;target=Product&amp;year=2017"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5c202b011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c202b011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c202b011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c202b011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c1bece5a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c1bece5a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Sensitivity</a:t>
            </a:r>
            <a:r>
              <a:rPr lang="en"/>
              <a:t> - ability to identify true positives out of relevant elements (people with disease) = true positives/(true positives+false negatives)</a:t>
            </a:r>
            <a:endParaRPr/>
          </a:p>
          <a:p>
            <a:pPr indent="-298450" lvl="0" marL="457200" rtl="0" algn="l">
              <a:spcBef>
                <a:spcPts val="0"/>
              </a:spcBef>
              <a:spcAft>
                <a:spcPts val="0"/>
              </a:spcAft>
              <a:buSzPts val="1100"/>
              <a:buChar char="-"/>
            </a:pPr>
            <a:r>
              <a:rPr b="1" lang="en"/>
              <a:t>Specificity</a:t>
            </a:r>
            <a:r>
              <a:rPr lang="en"/>
              <a:t> - ability to identify true negatives out of relevant elements (people without disease) = true negatives/(true negatives+false positives)</a:t>
            </a:r>
            <a:endParaRPr/>
          </a:p>
          <a:p>
            <a:pPr indent="-298450" lvl="0" marL="457200" rtl="0" algn="l">
              <a:spcBef>
                <a:spcPts val="0"/>
              </a:spcBef>
              <a:spcAft>
                <a:spcPts val="0"/>
              </a:spcAft>
              <a:buSzPts val="1100"/>
              <a:buChar char="-"/>
            </a:pPr>
            <a:r>
              <a:rPr b="1" lang="en"/>
              <a:t>Precision</a:t>
            </a:r>
            <a:r>
              <a:rPr lang="en"/>
              <a:t> - how many selected items are relevant = true positives/(true positives+false positives)</a:t>
            </a:r>
            <a:endParaRPr/>
          </a:p>
          <a:p>
            <a:pPr indent="-298450" lvl="0" marL="457200" rtl="0" algn="l">
              <a:spcBef>
                <a:spcPts val="0"/>
              </a:spcBef>
              <a:spcAft>
                <a:spcPts val="0"/>
              </a:spcAft>
              <a:buSzPts val="1100"/>
              <a:buChar char="-"/>
            </a:pPr>
            <a:r>
              <a:rPr b="1" lang="en"/>
              <a:t>Recall</a:t>
            </a:r>
            <a:r>
              <a:rPr lang="en"/>
              <a:t> - how many relevant items are selected = true positives/(true positives+false negatives)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 Double-edged sword bc pins us to logic “similar countries follow similar trade trajectories” </a:t>
            </a:r>
            <a:r>
              <a:rPr lang="en" sz="1000">
                <a:solidFill>
                  <a:schemeClr val="lt1"/>
                </a:solidFill>
                <a:latin typeface="Proxima Nova"/>
                <a:ea typeface="Proxima Nova"/>
                <a:cs typeface="Proxima Nova"/>
                <a:sym typeface="Proxima Nova"/>
              </a:rPr>
              <a:t>pins us to logic </a:t>
            </a:r>
            <a:r>
              <a:rPr b="1" lang="en" sz="1000">
                <a:solidFill>
                  <a:schemeClr val="lt1"/>
                </a:solidFill>
                <a:latin typeface="Proxima Nova"/>
                <a:ea typeface="Proxima Nova"/>
                <a:cs typeface="Proxima Nova"/>
                <a:sym typeface="Proxima Nova"/>
              </a:rPr>
              <a:t>“countries with similar trade profiles will follow similar trade trajectories”</a:t>
            </a:r>
            <a:r>
              <a:rPr lang="en"/>
              <a:t> </a:t>
            </a:r>
            <a:r>
              <a:rPr lang="en" sz="1000">
                <a:solidFill>
                  <a:schemeClr val="lt1"/>
                </a:solidFill>
                <a:latin typeface="Proxima Nova"/>
                <a:ea typeface="Proxima Nova"/>
                <a:cs typeface="Proxima Nova"/>
                <a:sym typeface="Proxima Nova"/>
              </a:rPr>
              <a:t>pins us to logic </a:t>
            </a:r>
            <a:r>
              <a:rPr b="1" lang="en" sz="1000">
                <a:solidFill>
                  <a:schemeClr val="lt1"/>
                </a:solidFill>
                <a:latin typeface="Proxima Nova"/>
                <a:ea typeface="Proxima Nova"/>
                <a:cs typeface="Proxima Nova"/>
                <a:sym typeface="Proxima Nova"/>
              </a:rPr>
              <a:t>“countries with similar trade profiles will follow similar trade trajectories”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https://en.wikipedia.org/wiki/Sensitivity_and_specificity</a:t>
            </a:r>
            <a:endParaRPr/>
          </a:p>
          <a:p>
            <a:pPr indent="0" lvl="0" marL="0" rtl="0" algn="l">
              <a:spcBef>
                <a:spcPts val="0"/>
              </a:spcBef>
              <a:spcAft>
                <a:spcPts val="0"/>
              </a:spcAft>
              <a:buNone/>
            </a:pPr>
            <a:r>
              <a:rPr lang="en" u="sng">
                <a:solidFill>
                  <a:schemeClr val="hlink"/>
                </a:solidFill>
                <a:hlinkClick r:id="rId3"/>
              </a:rPr>
              <a:t>https://en.wikipedia.org/wiki/Precision_and_recall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d2fc2d35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d2fc2d35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The introduction of engineered features made it such that I needed to make the NN a DL feed-forward neural net, otherwise it did not train well</a:t>
            </a:r>
            <a:endParaRPr b="1"/>
          </a:p>
          <a:p>
            <a:pPr indent="-298450" lvl="0" marL="457200" rtl="0" algn="l">
              <a:spcBef>
                <a:spcPts val="0"/>
              </a:spcBef>
              <a:spcAft>
                <a:spcPts val="0"/>
              </a:spcAft>
              <a:buSzPts val="1100"/>
              <a:buChar char="-"/>
            </a:pPr>
            <a:r>
              <a:rPr b="1" lang="en"/>
              <a:t>KNN was trained on export_val_norm_all rather than export_val_std_all in order to restrict prediction range [0,1] for surprise pacakage - it ends up predicting everything as 1</a:t>
            </a:r>
            <a:endParaRPr b="1"/>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426d934ff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26d934ff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5cfcf8b027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cfcf8b027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cfcf8b027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cfcf8b027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Sensitivity</a:t>
            </a:r>
            <a:r>
              <a:rPr lang="en"/>
              <a:t> - ability to identify true positives out of relevant elements (people with disease) = true positives/(true positives+false negatives)</a:t>
            </a:r>
            <a:endParaRPr/>
          </a:p>
          <a:p>
            <a:pPr indent="-298450" lvl="0" marL="457200" rtl="0" algn="l">
              <a:spcBef>
                <a:spcPts val="0"/>
              </a:spcBef>
              <a:spcAft>
                <a:spcPts val="0"/>
              </a:spcAft>
              <a:buSzPts val="1100"/>
              <a:buChar char="-"/>
            </a:pPr>
            <a:r>
              <a:rPr b="1" lang="en"/>
              <a:t>Specificity</a:t>
            </a:r>
            <a:r>
              <a:rPr lang="en"/>
              <a:t> - ability to identify true negatives out of relevant elements (people without disease) = true negatives/(true negatives+false positives)</a:t>
            </a:r>
            <a:endParaRPr/>
          </a:p>
          <a:p>
            <a:pPr indent="-298450" lvl="0" marL="457200" rtl="0" algn="l">
              <a:spcBef>
                <a:spcPts val="0"/>
              </a:spcBef>
              <a:spcAft>
                <a:spcPts val="0"/>
              </a:spcAft>
              <a:buSzPts val="1100"/>
              <a:buChar char="-"/>
            </a:pPr>
            <a:r>
              <a:rPr b="1" lang="en"/>
              <a:t>Precision</a:t>
            </a:r>
            <a:r>
              <a:rPr lang="en"/>
              <a:t> - how many selected items are relevant = true positives/(true positives+false positives)</a:t>
            </a:r>
            <a:endParaRPr/>
          </a:p>
          <a:p>
            <a:pPr indent="-298450" lvl="0" marL="457200" rtl="0" algn="l">
              <a:spcBef>
                <a:spcPts val="0"/>
              </a:spcBef>
              <a:spcAft>
                <a:spcPts val="0"/>
              </a:spcAft>
              <a:buSzPts val="1100"/>
              <a:buChar char="-"/>
            </a:pPr>
            <a:r>
              <a:rPr b="1" lang="en"/>
              <a:t>Recall</a:t>
            </a:r>
            <a:r>
              <a:rPr lang="en"/>
              <a:t> - how many relevant items are selected = true positives/(true positives+false negatives)</a:t>
            </a:r>
            <a:endParaRPr/>
          </a:p>
          <a:p>
            <a:pPr indent="0" lvl="0" marL="0" rtl="0" algn="l">
              <a:spcBef>
                <a:spcPts val="0"/>
              </a:spcBef>
              <a:spcAft>
                <a:spcPts val="0"/>
              </a:spcAft>
              <a:buNone/>
            </a:pPr>
            <a:r>
              <a:t/>
            </a:r>
            <a:endParaRPr/>
          </a:p>
          <a:p>
            <a:pPr indent="-177800" lvl="0" marL="171450" rtl="0" algn="l">
              <a:lnSpc>
                <a:spcPct val="115000"/>
              </a:lnSpc>
              <a:spcBef>
                <a:spcPts val="0"/>
              </a:spcBef>
              <a:spcAft>
                <a:spcPts val="0"/>
              </a:spcAft>
              <a:buSzPts val="1000"/>
              <a:buFont typeface="Proxima Nova"/>
              <a:buChar char="●"/>
            </a:pPr>
            <a:r>
              <a:rPr lang="en" sz="1000">
                <a:latin typeface="Proxima Nova"/>
                <a:ea typeface="Proxima Nova"/>
                <a:cs typeface="Proxima Nova"/>
                <a:sym typeface="Proxima Nova"/>
              </a:rPr>
              <a:t>Loss metrics - (model can either do very well for small OR large export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https://en.wikipedia.org/wiki/Sensitivity_and_specificity</a:t>
            </a:r>
            <a:endParaRPr/>
          </a:p>
          <a:p>
            <a:pPr indent="0" lvl="0" marL="0" rtl="0" algn="l">
              <a:spcBef>
                <a:spcPts val="0"/>
              </a:spcBef>
              <a:spcAft>
                <a:spcPts val="0"/>
              </a:spcAft>
              <a:buNone/>
            </a:pPr>
            <a:r>
              <a:rPr lang="en" u="sng">
                <a:solidFill>
                  <a:schemeClr val="hlink"/>
                </a:solidFill>
                <a:hlinkClick r:id="rId3"/>
              </a:rPr>
              <a:t>https://en.wikipedia.org/wiki/Precision_and_recall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5d2fc2d35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d2fc2d35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d2fc2d35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d2fc2d35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cfcf8b027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cfcf8b027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5cfcf8b02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cfcf8b02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5ff326b5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ff326b5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Blue User Movies = sparse vector of all user movies watched (e.g. 1 million users)...in this case, training data will be subset of say 70% of movies a user watched</a:t>
            </a:r>
            <a:endParaRPr/>
          </a:p>
          <a:p>
            <a:pPr indent="-298450" lvl="0" marL="457200" rtl="0" algn="l">
              <a:spcBef>
                <a:spcPts val="0"/>
              </a:spcBef>
              <a:spcAft>
                <a:spcPts val="0"/>
              </a:spcAft>
              <a:buSzPts val="1100"/>
              <a:buChar char="-"/>
            </a:pPr>
            <a:r>
              <a:rPr lang="en"/>
              <a:t>Orange User Movies = sparse vector of user movies watched (remaining 30% of movies a user watched)</a:t>
            </a:r>
            <a:endParaRPr/>
          </a:p>
          <a:p>
            <a:pPr indent="-298450" lvl="0" marL="457200" rtl="0" algn="l">
              <a:spcBef>
                <a:spcPts val="0"/>
              </a:spcBef>
              <a:spcAft>
                <a:spcPts val="0"/>
              </a:spcAft>
              <a:buSzPts val="1100"/>
              <a:buChar char="-"/>
            </a:pPr>
            <a:r>
              <a:rPr lang="en"/>
              <a:t>Green 3-Dimensional Embedding = n_latent_factors to embed - each of these nodes represent a geometric view of the embedding - the links from each user to the embedding node represent weights</a:t>
            </a:r>
            <a:endParaRPr/>
          </a:p>
          <a:p>
            <a:pPr indent="-298450" lvl="0" marL="457200" rtl="0" algn="l">
              <a:spcBef>
                <a:spcPts val="0"/>
              </a:spcBef>
              <a:spcAft>
                <a:spcPts val="0"/>
              </a:spcAft>
              <a:buSzPts val="1100"/>
              <a:buChar char="-"/>
            </a:pPr>
            <a:r>
              <a:rPr lang="en"/>
              <a:t>Pink Nodes = hidden layers</a:t>
            </a:r>
            <a:endParaRPr/>
          </a:p>
          <a:p>
            <a:pPr indent="-298450" lvl="0" marL="457200" rtl="0" algn="l">
              <a:spcBef>
                <a:spcPts val="0"/>
              </a:spcBef>
              <a:spcAft>
                <a:spcPts val="0"/>
              </a:spcAft>
              <a:buSzPts val="1100"/>
              <a:buChar char="-"/>
            </a:pPr>
            <a:r>
              <a:rPr lang="en"/>
              <a:t>Purple Logit Layer = list of possible classifications, e.g. if 500,000 movies, then will be 500,000 nodes - more nodes is a bad thing (because can mean overfitting? Hard to train?)</a:t>
            </a:r>
            <a:endParaRPr/>
          </a:p>
          <a:p>
            <a:pPr indent="-298450" lvl="0" marL="457200" rtl="0" algn="l">
              <a:spcBef>
                <a:spcPts val="0"/>
              </a:spcBef>
              <a:spcAft>
                <a:spcPts val="0"/>
              </a:spcAft>
              <a:buSzPts val="1100"/>
              <a:buChar char="-"/>
            </a:pPr>
            <a:r>
              <a:rPr lang="en"/>
              <a:t>Yellow Other Features = other features (e.g. genre, year, director, etc. - can also be embeddings or can be numerical features)</a:t>
            </a:r>
            <a:endParaRPr/>
          </a:p>
          <a:p>
            <a:pPr indent="-298450" lvl="0" marL="457200" rtl="0" algn="l">
              <a:spcBef>
                <a:spcPts val="0"/>
              </a:spcBef>
              <a:spcAft>
                <a:spcPts val="0"/>
              </a:spcAft>
              <a:buSzPts val="1100"/>
              <a:buChar char="-"/>
            </a:pPr>
            <a:r>
              <a:rPr lang="en"/>
              <a:t>Green Softmax Loss -&gt; Minimize Purple Classification relative to Orange User Movies Test Data</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Rule of thumb: # dimensions ~= (# possible values)^(¼)</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https://developers.google.com/machine-learning/crash-course/embeddings/obtaining-embeddings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5ff326b58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ff326b58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212121"/>
                </a:solidFill>
                <a:latin typeface="Roboto"/>
                <a:ea typeface="Roboto"/>
                <a:cs typeface="Roboto"/>
                <a:sym typeface="Roboto"/>
              </a:rPr>
              <a:t>As another example if you want to create an embedding layer for the words in a real-estate ad as part of a DNN to predict housing prices then you'd optimize an </a:t>
            </a:r>
            <a:r>
              <a:rPr i="1" lang="en" sz="1200">
                <a:solidFill>
                  <a:srgbClr val="212121"/>
                </a:solidFill>
                <a:latin typeface="Roboto"/>
                <a:ea typeface="Roboto"/>
                <a:cs typeface="Roboto"/>
                <a:sym typeface="Roboto"/>
              </a:rPr>
              <a:t>L</a:t>
            </a:r>
            <a:r>
              <a:rPr baseline="-25000" i="1" lang="en" sz="1200">
                <a:solidFill>
                  <a:srgbClr val="212121"/>
                </a:solidFill>
                <a:latin typeface="Roboto"/>
                <a:ea typeface="Roboto"/>
                <a:cs typeface="Roboto"/>
                <a:sym typeface="Roboto"/>
              </a:rPr>
              <a:t>2</a:t>
            </a:r>
            <a:r>
              <a:rPr lang="en" sz="1200">
                <a:solidFill>
                  <a:srgbClr val="212121"/>
                </a:solidFill>
                <a:latin typeface="Roboto"/>
                <a:ea typeface="Roboto"/>
                <a:cs typeface="Roboto"/>
                <a:sym typeface="Roboto"/>
              </a:rPr>
              <a:t> Loss using the known sale price of homes in your training data as the label.</a:t>
            </a:r>
            <a:endParaRPr sz="1200">
              <a:solidFill>
                <a:srgbClr val="21212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12121"/>
                </a:solidFill>
                <a:latin typeface="Roboto"/>
                <a:ea typeface="Roboto"/>
                <a:cs typeface="Roboto"/>
                <a:sym typeface="Roboto"/>
              </a:rPr>
              <a:t>When learning a </a:t>
            </a:r>
            <a:r>
              <a:rPr i="1" lang="en" sz="1200">
                <a:solidFill>
                  <a:srgbClr val="212121"/>
                </a:solidFill>
                <a:latin typeface="Roboto"/>
                <a:ea typeface="Roboto"/>
                <a:cs typeface="Roboto"/>
                <a:sym typeface="Roboto"/>
              </a:rPr>
              <a:t>d</a:t>
            </a:r>
            <a:r>
              <a:rPr lang="en" sz="1200">
                <a:solidFill>
                  <a:srgbClr val="212121"/>
                </a:solidFill>
                <a:latin typeface="Roboto"/>
                <a:ea typeface="Roboto"/>
                <a:cs typeface="Roboto"/>
                <a:sym typeface="Roboto"/>
              </a:rPr>
              <a:t>-dimensional embedding each item is mapped to a point in a </a:t>
            </a:r>
            <a:r>
              <a:rPr i="1" lang="en" sz="1200">
                <a:solidFill>
                  <a:srgbClr val="212121"/>
                </a:solidFill>
                <a:latin typeface="Roboto"/>
                <a:ea typeface="Roboto"/>
                <a:cs typeface="Roboto"/>
                <a:sym typeface="Roboto"/>
              </a:rPr>
              <a:t>d</a:t>
            </a:r>
            <a:r>
              <a:rPr lang="en" sz="1200">
                <a:solidFill>
                  <a:srgbClr val="212121"/>
                </a:solidFill>
                <a:latin typeface="Roboto"/>
                <a:ea typeface="Roboto"/>
                <a:cs typeface="Roboto"/>
                <a:sym typeface="Roboto"/>
              </a:rPr>
              <a:t>-dimensional space so that the similar items are nearby in this space. Figure 6 helps to illustrate the relationship between the weights learned in the embedding layer and the geometric view. The edge weights between an input node and the nodes in the </a:t>
            </a:r>
            <a:r>
              <a:rPr i="1" lang="en" sz="1200">
                <a:solidFill>
                  <a:srgbClr val="212121"/>
                </a:solidFill>
                <a:latin typeface="Roboto"/>
                <a:ea typeface="Roboto"/>
                <a:cs typeface="Roboto"/>
                <a:sym typeface="Roboto"/>
              </a:rPr>
              <a:t>d</a:t>
            </a:r>
            <a:r>
              <a:rPr lang="en" sz="1200">
                <a:solidFill>
                  <a:srgbClr val="212121"/>
                </a:solidFill>
                <a:latin typeface="Roboto"/>
                <a:ea typeface="Roboto"/>
                <a:cs typeface="Roboto"/>
                <a:sym typeface="Roboto"/>
              </a:rPr>
              <a:t>-dimensional embedding layer correspond to the coordinate values for each of the </a:t>
            </a:r>
            <a:r>
              <a:rPr i="1" lang="en" sz="1200">
                <a:solidFill>
                  <a:srgbClr val="212121"/>
                </a:solidFill>
                <a:latin typeface="Roboto"/>
                <a:ea typeface="Roboto"/>
                <a:cs typeface="Roboto"/>
                <a:sym typeface="Roboto"/>
              </a:rPr>
              <a:t>d</a:t>
            </a:r>
            <a:r>
              <a:rPr lang="en" sz="1200">
                <a:solidFill>
                  <a:srgbClr val="212121"/>
                </a:solidFill>
                <a:latin typeface="Roboto"/>
                <a:ea typeface="Roboto"/>
                <a:cs typeface="Roboto"/>
                <a:sym typeface="Roboto"/>
              </a:rPr>
              <a:t> axes.</a:t>
            </a:r>
            <a:endParaRPr sz="1200">
              <a:solidFill>
                <a:srgbClr val="212121"/>
              </a:solidFill>
              <a:latin typeface="Roboto"/>
              <a:ea typeface="Roboto"/>
              <a:cs typeface="Roboto"/>
              <a:sym typeface="Roboto"/>
            </a:endParaRPr>
          </a:p>
          <a:p>
            <a:pPr indent="0" lvl="0" marL="0" rtl="0" algn="l">
              <a:spcBef>
                <a:spcPts val="1200"/>
              </a:spcBef>
              <a:spcAft>
                <a:spcPts val="0"/>
              </a:spcAft>
              <a:buNone/>
            </a:pPr>
            <a:r>
              <a:t/>
            </a:r>
            <a:endParaRPr sz="1200">
              <a:solidFill>
                <a:srgbClr val="212121"/>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5ff326b58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ff326b58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1111"/>
                </a:solidFill>
                <a:highlight>
                  <a:srgbClr val="FFFFFF"/>
                </a:highlight>
              </a:rPr>
              <a:t>Neural networks are somewhat related to logistic regression. Basically, we can think of logistic regression as a one layer neural network.</a:t>
            </a:r>
            <a:endParaRPr sz="1200">
              <a:solidFill>
                <a:srgbClr val="111111"/>
              </a:solidFill>
              <a:highlight>
                <a:srgbClr val="FFFFFF"/>
              </a:highlight>
            </a:endParaRPr>
          </a:p>
          <a:p>
            <a:pPr indent="0" lvl="0" marL="0" rtl="0" algn="l">
              <a:spcBef>
                <a:spcPts val="0"/>
              </a:spcBef>
              <a:spcAft>
                <a:spcPts val="0"/>
              </a:spcAft>
              <a:buNone/>
            </a:pPr>
            <a:r>
              <a:t/>
            </a:r>
            <a:endParaRPr sz="1200">
              <a:solidFill>
                <a:srgbClr val="111111"/>
              </a:solidFill>
              <a:highlight>
                <a:srgbClr val="FFFFFF"/>
              </a:highlight>
            </a:endParaRPr>
          </a:p>
          <a:p>
            <a:pPr indent="0" lvl="0" marL="0" rtl="0" algn="l">
              <a:spcBef>
                <a:spcPts val="0"/>
              </a:spcBef>
              <a:spcAft>
                <a:spcPts val="0"/>
              </a:spcAft>
              <a:buNone/>
            </a:pPr>
            <a:r>
              <a:rPr lang="en" sz="1200">
                <a:solidFill>
                  <a:srgbClr val="111111"/>
                </a:solidFill>
                <a:highlight>
                  <a:srgbClr val="FFFFFF"/>
                </a:highlight>
              </a:rPr>
              <a:t>In fact, it is very common to use logistic sigmoid functions as activation functions in the hidden layer of a neural network – like the schematic above but without the threshold function.</a:t>
            </a:r>
            <a:endParaRPr sz="1200">
              <a:solidFill>
                <a:srgbClr val="11111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5ff326b58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ff326b58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11111"/>
                </a:solidFill>
                <a:highlight>
                  <a:srgbClr val="FFFFFF"/>
                </a:highlight>
              </a:rPr>
              <a:t>Although, I mentioned that neural networks (multi-layer perceptrons to be specific) may use logistic activation functions, the hyperbolic tangent (tanh) often tends to work better in practice, since it’s not limited to only positive outputs in the hidden layer(s).</a:t>
            </a:r>
            <a:endParaRPr sz="1200">
              <a:solidFill>
                <a:srgbClr val="111111"/>
              </a:solidFill>
              <a:highlight>
                <a:srgbClr val="FFFFFF"/>
              </a:highlight>
            </a:endParaRPr>
          </a:p>
          <a:p>
            <a:pPr indent="0" lvl="0" marL="0" rtl="0" algn="l">
              <a:spcBef>
                <a:spcPts val="1100"/>
              </a:spcBef>
              <a:spcAft>
                <a:spcPts val="0"/>
              </a:spcAft>
              <a:buNone/>
            </a:pPr>
            <a:r>
              <a:rPr lang="en" u="sng">
                <a:solidFill>
                  <a:schemeClr val="hlink"/>
                </a:solidFill>
                <a:hlinkClick r:id="rId2"/>
              </a:rPr>
              <a:t>https://sebastianraschka.com/faq/docs/logisticregr-neuralnet.html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5ff326b58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ff326b5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11111"/>
                </a:solidFill>
                <a:highlight>
                  <a:srgbClr val="FFFFFF"/>
                </a:highlight>
              </a:rPr>
              <a:t>Anyway, going back to the logistic sigmoid. One of the nice properties of logistic regression is that the logistic cost function (or max-entropy) is convex, and thus we are guaranteed to find the global cost minimum. But, once we stack logistic activation functions in a multi-layer neural network, we’ll lose this convexity. Looking only at a single weight / model coefficient, we can picture the cost function in a multi-layer perceptron as a rugged landscape with multiple local minima that can trap the optimization algorithm:</a:t>
            </a:r>
            <a:endParaRPr sz="1200">
              <a:solidFill>
                <a:srgbClr val="111111"/>
              </a:solidFill>
              <a:highlight>
                <a:srgbClr val="FFFFFF"/>
              </a:highlight>
            </a:endParaRPr>
          </a:p>
          <a:p>
            <a:pPr indent="0" lvl="0" marL="0" rtl="0" algn="l">
              <a:lnSpc>
                <a:spcPct val="115000"/>
              </a:lnSpc>
              <a:spcBef>
                <a:spcPts val="1100"/>
              </a:spcBef>
              <a:spcAft>
                <a:spcPts val="0"/>
              </a:spcAft>
              <a:buNone/>
            </a:pPr>
            <a:r>
              <a:t/>
            </a:r>
            <a:endParaRPr/>
          </a:p>
          <a:p>
            <a:pPr indent="0" lvl="0" marL="292100" marR="292100" rtl="0" algn="l">
              <a:lnSpc>
                <a:spcPct val="115000"/>
              </a:lnSpc>
              <a:spcBef>
                <a:spcPts val="0"/>
              </a:spcBef>
              <a:spcAft>
                <a:spcPts val="0"/>
              </a:spcAft>
              <a:buNone/>
            </a:pPr>
            <a:r>
              <a:rPr lang="en" sz="1200">
                <a:solidFill>
                  <a:srgbClr val="111111"/>
                </a:solidFill>
              </a:rPr>
              <a:t>However, in practice, backpropagation works quite well for 1 or 2 layer neural networks (and there are deep learning algos such as autoencoders) to help with deeper architectures. Even if you may likely converge to a local minima, you often still end up with a powerful predictive model. So, in summary, I would recommend to approach a classification problem with simple models first (e.g., logistic regression). In some cases, this may already solve your problem sufficiently well. However, if you are not satisfied with it’s performance and you have sufficient training data, I’d try to train a computationally more expensive neural network, which has the advantage to learn more complex, non-linear functions.</a:t>
            </a:r>
            <a:endParaRPr sz="1200">
              <a:solidFill>
                <a:srgbClr val="111111"/>
              </a:solidFill>
              <a:highlight>
                <a:srgbClr val="FFFFFF"/>
              </a:highlight>
            </a:endParaRPr>
          </a:p>
          <a:p>
            <a:pPr indent="0" lvl="0" marL="0" marR="292100" rtl="0" algn="l">
              <a:lnSpc>
                <a:spcPct val="115000"/>
              </a:lnSpc>
              <a:spcBef>
                <a:spcPts val="3400"/>
              </a:spcBef>
              <a:spcAft>
                <a:spcPts val="3400"/>
              </a:spcAft>
              <a:buNone/>
            </a:pPr>
            <a:r>
              <a:rPr lang="en" u="sng">
                <a:solidFill>
                  <a:schemeClr val="hlink"/>
                </a:solidFill>
                <a:hlinkClick r:id="rId2"/>
              </a:rPr>
              <a:t>https://sebastianraschka.com/faq/docs/logisticregr-neuralnet.html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5d2fc2d35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d2fc2d35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Two technologies to combine - recommender systems and time series forecasting</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Other recommender systems take 1 of 2 approaches:</a:t>
            </a:r>
            <a:endParaRPr b="1"/>
          </a:p>
          <a:p>
            <a:pPr indent="-298450" lvl="0" marL="457200" rtl="0" algn="l">
              <a:spcBef>
                <a:spcPts val="0"/>
              </a:spcBef>
              <a:spcAft>
                <a:spcPts val="0"/>
              </a:spcAft>
              <a:buSzPts val="1100"/>
              <a:buChar char="●"/>
            </a:pPr>
            <a:r>
              <a:rPr lang="en"/>
              <a:t>Time-static, across multiple categories</a:t>
            </a:r>
            <a:endParaRPr/>
          </a:p>
          <a:p>
            <a:pPr indent="-298450" lvl="0" marL="457200" rtl="0" algn="l">
              <a:spcBef>
                <a:spcPts val="0"/>
              </a:spcBef>
              <a:spcAft>
                <a:spcPts val="0"/>
              </a:spcAft>
              <a:buSzPts val="1100"/>
              <a:buChar char="●"/>
            </a:pPr>
            <a:r>
              <a:rPr lang="en"/>
              <a:t>Time-dynamic, across one category</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User-Defined Model Tuning:</a:t>
            </a:r>
            <a:r>
              <a:rPr lang="en"/>
              <a:t> Can you create an </a:t>
            </a:r>
            <a:r>
              <a:rPr b="1" lang="en"/>
              <a:t>app</a:t>
            </a:r>
            <a:r>
              <a:rPr lang="en"/>
              <a:t> or a </a:t>
            </a:r>
            <a:r>
              <a:rPr b="1" lang="en"/>
              <a:t>package</a:t>
            </a:r>
            <a:r>
              <a:rPr lang="en"/>
              <a:t> for helping users easily make recommendations, </a:t>
            </a:r>
            <a:r>
              <a:rPr b="1" lang="en"/>
              <a:t>tuning for variables, </a:t>
            </a:r>
            <a:r>
              <a:rPr lang="en"/>
              <a:t>such as:</a:t>
            </a:r>
            <a:endParaRPr/>
          </a:p>
          <a:p>
            <a:pPr indent="-298450" lvl="0" marL="457200" rtl="0" algn="l">
              <a:spcBef>
                <a:spcPts val="0"/>
              </a:spcBef>
              <a:spcAft>
                <a:spcPts val="0"/>
              </a:spcAft>
              <a:buClr>
                <a:srgbClr val="000000"/>
              </a:buClr>
              <a:buSzPts val="1100"/>
              <a:buChar char="●"/>
            </a:pPr>
            <a:r>
              <a:rPr lang="en"/>
              <a:t>WB Development Indicator weights (e.g. higher weight on countries with similar income inequality)</a:t>
            </a:r>
            <a:endParaRPr/>
          </a:p>
          <a:p>
            <a:pPr indent="-298450" lvl="0" marL="457200" rtl="0" algn="l">
              <a:spcBef>
                <a:spcPts val="0"/>
              </a:spcBef>
              <a:spcAft>
                <a:spcPts val="0"/>
              </a:spcAft>
              <a:buClr>
                <a:srgbClr val="000000"/>
              </a:buClr>
              <a:buSzPts val="1100"/>
              <a:buChar char="●"/>
            </a:pPr>
            <a:r>
              <a:rPr lang="en"/>
              <a:t>Overall network similarity (e.g. a graph alignment score)</a:t>
            </a:r>
            <a:endParaRPr/>
          </a:p>
          <a:p>
            <a:pPr indent="-298450" lvl="0" marL="457200" rtl="0" algn="l">
              <a:spcBef>
                <a:spcPts val="0"/>
              </a:spcBef>
              <a:spcAft>
                <a:spcPts val="0"/>
              </a:spcAft>
              <a:buClr>
                <a:srgbClr val="000000"/>
              </a:buClr>
              <a:buSzPts val="1100"/>
              <a:buChar char="●"/>
            </a:pPr>
            <a:r>
              <a:rPr lang="en"/>
              <a:t>Products/industries they want to focus on (e.g. this would instead tell us, all else held constant, if I want to grow X product space to a certain level, what country should I compare myself to/am I most like?</a:t>
            </a:r>
            <a:endParaRPr/>
          </a:p>
          <a:p>
            <a:pPr indent="-298450" lvl="0" marL="457200" rtl="0" algn="l">
              <a:spcBef>
                <a:spcPts val="0"/>
              </a:spcBef>
              <a:spcAft>
                <a:spcPts val="0"/>
              </a:spcAft>
              <a:buClr>
                <a:srgbClr val="000000"/>
              </a:buClr>
              <a:buSzPts val="1100"/>
              <a:buChar char="●"/>
            </a:pPr>
            <a:r>
              <a:rPr lang="en"/>
              <a:t>Distance to a product space, complexity level of products, etc?</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5cfcf8b027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cfcf8b027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 ask more deeply, is the recommender system the appropriate tool? Ricardo Hausmann and Paul Krugman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Trading partner with the higher trade flows will dominate the relationship - probably; higher trade overall, but net gain will go to the bigger country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5be7ddbe04_0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be7ddbe04_0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 ask more deeply, is the recommender system the appropriate tool? Ricardo Hausmann and Paul Krugman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Trading partner with the higher trade flows will dominate the relationship - probably; higher trade overall, but net gain will go to the bigger country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5cfcf8b027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cfcf8b027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5cfcf8b02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cfcf8b02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426d934f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26d934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Lesson 1: Recommendations are not the same as predictions! What we’re really doing here is recommending what countries “should” get into, which in economics doesn’t necessarily map onto what “will” happen.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We’re trying to leverage the idea that countries “will do” what they supposedly “should do” in terms of making easy economic jumps.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Ireland economy changing over time GIF source: </a:t>
            </a:r>
            <a:r>
              <a:rPr lang="en" u="sng">
                <a:solidFill>
                  <a:schemeClr val="hlink"/>
                </a:solidFill>
                <a:hlinkClick r:id="rId2"/>
              </a:rPr>
              <a:t>https://giphy.com/gifs/ireland-exports-international-trade-ggRQCeeNpns68ymjtA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Direct link: https://media.giphy.com/media/ggRQCeeNpns68ymjtA/giphy.gif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https://www.imf.org/external/pubs/ft/fandd/2012/09/dervis.htm</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[How do know how we get from one sparse product network to another more developed network over time? We can compare to countries in the same time period with similar product networks. Find products with lower distance and higher complexity/opportunity gain than your current averages. - can add series of network images to illustrate the “click.”]</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Recommendation is based on what they already export, i.e. </a:t>
            </a:r>
            <a:r>
              <a:rPr lang="en">
                <a:solidFill>
                  <a:schemeClr val="dk1"/>
                </a:solidFill>
              </a:rPr>
              <a:t>their strengths in what they already export and their similarity with what other countries </a:t>
            </a:r>
            <a:endParaRPr>
              <a:solidFill>
                <a:schemeClr val="dk1"/>
              </a:solidFill>
            </a:endParaRPr>
          </a:p>
          <a:p>
            <a:pPr indent="0" lvl="0" marL="0" rtl="0" algn="l">
              <a:spcBef>
                <a:spcPts val="0"/>
              </a:spcBef>
              <a:spcAft>
                <a:spcPts val="0"/>
              </a:spcAft>
              <a:buNone/>
            </a:pPr>
            <a:r>
              <a:rPr lang="en">
                <a:solidFill>
                  <a:schemeClr val="dk1"/>
                </a:solidFill>
              </a:rPr>
              <a:t>export.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Countries compete for market share in the export product space globally. Making recommendations or predictions about which product area (e.g. agriculture, minerals, technology, etc.) is an important question for both investors and policymakers.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you’re able to create a graph alignment metric, you can create a metric for comparing country trade networks at an aggregated level - this would better inform how relevant cross-country investing/policy learning and recommendations are.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5cfcf8b027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cfcf8b027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426d934f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426d934f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666666"/>
                </a:solidFill>
              </a:rPr>
              <a:t>"The Atlas of Economic Complexity," Center for International Development at Harvard University, </a:t>
            </a:r>
            <a:r>
              <a:rPr lang="en" sz="1200" u="sng">
                <a:solidFill>
                  <a:srgbClr val="0086B3"/>
                </a:solidFill>
                <a:hlinkClick r:id="rId2">
                  <a:extLst>
                    <a:ext uri="{A12FA001-AC4F-418D-AE19-62706E023703}">
                      <ahyp:hlinkClr val="tx"/>
                    </a:ext>
                  </a:extLst>
                </a:hlinkClick>
              </a:rPr>
              <a:t>http://www.atlas.cid.harvard.edu</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5c1bece5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c1bece5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5c1d0ab78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c1d0ab78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5be7ddbe04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be7ddbe04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5d17fadf0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d17fadf0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The introduction of engineered features made it such that I needed to make the NN a DL feed-forward neural net, otherwise it did not train well</a:t>
            </a:r>
            <a:endParaRPr b="1"/>
          </a:p>
          <a:p>
            <a:pPr indent="-298450" lvl="0" marL="457200" rtl="0" algn="l">
              <a:spcBef>
                <a:spcPts val="0"/>
              </a:spcBef>
              <a:spcAft>
                <a:spcPts val="0"/>
              </a:spcAft>
              <a:buSzPts val="1100"/>
              <a:buChar char="-"/>
            </a:pPr>
            <a:r>
              <a:rPr b="1" lang="en"/>
              <a:t>KNN was trained on export_val_norm_all rather than export_val_std_all in order to restrict prediction range [0,1] for surprise package - it ends up predicting everything as 1</a:t>
            </a:r>
            <a:endParaRPr b="1"/>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5d2fc2d3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5d2fc2d3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The introduction of engineered features made it such that I needed to make the NN a DL feed-forward neural net, otherwise it did not train well</a:t>
            </a:r>
            <a:endParaRPr b="1"/>
          </a:p>
          <a:p>
            <a:pPr indent="-298450" lvl="0" marL="457200" rtl="0" algn="l">
              <a:spcBef>
                <a:spcPts val="0"/>
              </a:spcBef>
              <a:spcAft>
                <a:spcPts val="0"/>
              </a:spcAft>
              <a:buSzPts val="1100"/>
              <a:buChar char="-"/>
            </a:pPr>
            <a:r>
              <a:rPr b="1" lang="en"/>
              <a:t>KNN was trained on export_val_norm_all rather than export_val_std_all in order to restrict prediction range [0,1] for surprise pacakage - it ends up predicting everything as 1</a:t>
            </a:r>
            <a:endParaRPr b="1"/>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cfcf8b02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cfcf8b02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5cfcf8b027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cfcf8b027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5cfcf8b027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cfcf8b027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5c37413cc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c37413cc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Two technologies to combine - recommender systems and time series forecasting</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Other recommender systems take 1 of 2 approaches:</a:t>
            </a:r>
            <a:endParaRPr b="1"/>
          </a:p>
          <a:p>
            <a:pPr indent="-298450" lvl="0" marL="457200" rtl="0" algn="l">
              <a:spcBef>
                <a:spcPts val="0"/>
              </a:spcBef>
              <a:spcAft>
                <a:spcPts val="0"/>
              </a:spcAft>
              <a:buSzPts val="1100"/>
              <a:buChar char="●"/>
            </a:pPr>
            <a:r>
              <a:rPr lang="en"/>
              <a:t>Time-static, across multiple categories</a:t>
            </a:r>
            <a:endParaRPr/>
          </a:p>
          <a:p>
            <a:pPr indent="-298450" lvl="0" marL="457200" rtl="0" algn="l">
              <a:spcBef>
                <a:spcPts val="0"/>
              </a:spcBef>
              <a:spcAft>
                <a:spcPts val="0"/>
              </a:spcAft>
              <a:buSzPts val="1100"/>
              <a:buChar char="●"/>
            </a:pPr>
            <a:r>
              <a:rPr lang="en"/>
              <a:t>Time-dynamic, across one category</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User-Defined Model Tuning:</a:t>
            </a:r>
            <a:r>
              <a:rPr lang="en"/>
              <a:t> Can you create an </a:t>
            </a:r>
            <a:r>
              <a:rPr b="1" lang="en"/>
              <a:t>app</a:t>
            </a:r>
            <a:r>
              <a:rPr lang="en"/>
              <a:t> or a </a:t>
            </a:r>
            <a:r>
              <a:rPr b="1" lang="en"/>
              <a:t>package</a:t>
            </a:r>
            <a:r>
              <a:rPr lang="en"/>
              <a:t> for helping users easily make recommendations, </a:t>
            </a:r>
            <a:r>
              <a:rPr b="1" lang="en"/>
              <a:t>tuning for variables, </a:t>
            </a:r>
            <a:r>
              <a:rPr lang="en"/>
              <a:t>such as:</a:t>
            </a:r>
            <a:endParaRPr/>
          </a:p>
          <a:p>
            <a:pPr indent="-298450" lvl="0" marL="457200" rtl="0" algn="l">
              <a:spcBef>
                <a:spcPts val="0"/>
              </a:spcBef>
              <a:spcAft>
                <a:spcPts val="0"/>
              </a:spcAft>
              <a:buClr>
                <a:srgbClr val="000000"/>
              </a:buClr>
              <a:buSzPts val="1100"/>
              <a:buChar char="●"/>
            </a:pPr>
            <a:r>
              <a:rPr lang="en"/>
              <a:t>WB Development Indicator weights (e.g. higher weight on countries with similar income inequality)</a:t>
            </a:r>
            <a:endParaRPr/>
          </a:p>
          <a:p>
            <a:pPr indent="-298450" lvl="0" marL="457200" rtl="0" algn="l">
              <a:spcBef>
                <a:spcPts val="0"/>
              </a:spcBef>
              <a:spcAft>
                <a:spcPts val="0"/>
              </a:spcAft>
              <a:buClr>
                <a:srgbClr val="000000"/>
              </a:buClr>
              <a:buSzPts val="1100"/>
              <a:buChar char="●"/>
            </a:pPr>
            <a:r>
              <a:rPr lang="en"/>
              <a:t>Overall network similarity (e.g. a graph alignment score)</a:t>
            </a:r>
            <a:endParaRPr/>
          </a:p>
          <a:p>
            <a:pPr indent="-298450" lvl="0" marL="457200" rtl="0" algn="l">
              <a:spcBef>
                <a:spcPts val="0"/>
              </a:spcBef>
              <a:spcAft>
                <a:spcPts val="0"/>
              </a:spcAft>
              <a:buClr>
                <a:srgbClr val="000000"/>
              </a:buClr>
              <a:buSzPts val="1100"/>
              <a:buChar char="●"/>
            </a:pPr>
            <a:r>
              <a:rPr lang="en"/>
              <a:t>Products/industries they want to focus on (e.g. this would instead tell us, all else held constant, if I want to grow X product space to a certain level, what country should I compare myself to/am I most like?</a:t>
            </a:r>
            <a:endParaRPr/>
          </a:p>
          <a:p>
            <a:pPr indent="-298450" lvl="0" marL="457200" rtl="0" algn="l">
              <a:spcBef>
                <a:spcPts val="0"/>
              </a:spcBef>
              <a:spcAft>
                <a:spcPts val="0"/>
              </a:spcAft>
              <a:buClr>
                <a:srgbClr val="000000"/>
              </a:buClr>
              <a:buSzPts val="1100"/>
              <a:buChar char="●"/>
            </a:pPr>
            <a:r>
              <a:rPr lang="en"/>
              <a:t>Distance to a product space, complexity level of products, etc?</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426d934ff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26d934ff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https://arxiv.org/pdf/1802.06257.pdf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https://cdn-images-1.medium.com/max/1600/1*QvhetbRjCr1vryTch_2HZQ.jpeg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5d17fadf0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d17fadf0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5c202b011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c202b011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426d934ff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26d934ff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cfcf8b02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cfcf8b02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d17fadf0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d17fadf0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b2c309bd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b2c309bd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nodes sized by world trade levels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http://atlas.cid.harvard.edu/explore/feasibility/?country=49&amp;partner=undefined&amp;product=undefined&amp;productClass=HS&amp;startYear=undefined&amp;target=Product&amp;year=2017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5d2fc2d3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d2fc2d3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Tariffs - The Atlas data would not explicitly account for tariffs, however, it may help us predict what potential trade loss may be because of tariffs. The data does implicitly account for tariffs in that it measures real import and export trade volumes.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cfcf8b027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cfcf8b027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37.jpg"/><Relationship Id="rId11" Type="http://schemas.openxmlformats.org/officeDocument/2006/relationships/image" Target="../media/image13.png"/><Relationship Id="rId10" Type="http://schemas.openxmlformats.org/officeDocument/2006/relationships/image" Target="../media/image28.jpg"/><Relationship Id="rId12" Type="http://schemas.openxmlformats.org/officeDocument/2006/relationships/image" Target="../media/image41.jpg"/><Relationship Id="rId9" Type="http://schemas.openxmlformats.org/officeDocument/2006/relationships/image" Target="../media/image10.png"/><Relationship Id="rId5" Type="http://schemas.openxmlformats.org/officeDocument/2006/relationships/image" Target="../media/image9.jp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hyperlink" Target="http://atlas.cid.harvard.edu/" TargetMode="External"/><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hyperlink" Target="http://atlas.cid.harvard.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researchgate.net/figure/Mean-Squared-Error-formula-used-to-evaluate-the-user-model_fig1_221515860"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hyperlink" Target="http://www.ahmetyildirim.com.tr/2018/03/simple-cosine-similarity-for-php.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slideshare.net/JosRamnRosViqueira/information-retrieval-evaluation-64158263" TargetMode="Externa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hyperlink" Target="https://www.flaticon.com/free-icon/factory_1908047" TargetMode="External"/><Relationship Id="rId6" Type="http://schemas.openxmlformats.org/officeDocument/2006/relationships/image" Target="../media/image1.png"/><Relationship Id="rId7"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hyperlink" Target="https://www.flaticon.com/free-icon/factory_1908047" TargetMode="External"/><Relationship Id="rId6" Type="http://schemas.openxmlformats.org/officeDocument/2006/relationships/hyperlink" Target="https://www.flaticon.com/free-icon/factory_1908047"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hyperlink" Target="https://www.flaticon.com/free-icon/factory_1908047" TargetMode="External"/><Relationship Id="rId6" Type="http://schemas.openxmlformats.org/officeDocument/2006/relationships/image" Target="../media/image1.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hyperlink" Target="http://atlas.cid.harvard.edu/"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t>Time-Series </a:t>
            </a:r>
            <a:r>
              <a:rPr b="1" lang="en" sz="3600"/>
              <a:t>Recommender:</a:t>
            </a:r>
            <a:endParaRPr b="1" sz="3600"/>
          </a:p>
          <a:p>
            <a:pPr indent="0" lvl="0" marL="0" rtl="0" algn="l">
              <a:spcBef>
                <a:spcPts val="0"/>
              </a:spcBef>
              <a:spcAft>
                <a:spcPts val="0"/>
              </a:spcAft>
              <a:buNone/>
            </a:pPr>
            <a:r>
              <a:t/>
            </a:r>
            <a:endParaRPr b="1" sz="2000">
              <a:solidFill>
                <a:srgbClr val="FFFFFF"/>
              </a:solidFill>
            </a:endParaRPr>
          </a:p>
          <a:p>
            <a:pPr indent="0" lvl="0" marL="0" rtl="0" algn="l">
              <a:spcBef>
                <a:spcPts val="0"/>
              </a:spcBef>
              <a:spcAft>
                <a:spcPts val="0"/>
              </a:spcAft>
              <a:buNone/>
            </a:pPr>
            <a:r>
              <a:rPr b="1" lang="en" sz="2000">
                <a:solidFill>
                  <a:srgbClr val="FFFFFF"/>
                </a:solidFill>
              </a:rPr>
              <a:t>Recommending export growth across time, countries, and products</a:t>
            </a:r>
            <a:endParaRPr b="1" sz="2000">
              <a:solidFill>
                <a:srgbClr val="FFFFFF"/>
              </a:solidFill>
            </a:endParaRPr>
          </a:p>
        </p:txBody>
      </p:sp>
      <p:sp>
        <p:nvSpPr>
          <p:cNvPr id="60" name="Google Shape;60;p13"/>
          <p:cNvSpPr txBox="1"/>
          <p:nvPr>
            <p:ph idx="1" type="subTitle"/>
          </p:nvPr>
        </p:nvSpPr>
        <p:spPr>
          <a:xfrm>
            <a:off x="311700" y="3138925"/>
            <a:ext cx="8520600" cy="14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Faran Sikandar</a:t>
            </a:r>
            <a:endParaRPr/>
          </a:p>
          <a:p>
            <a:pPr indent="0" lvl="0" marL="0" rtl="0" algn="l">
              <a:spcBef>
                <a:spcPts val="0"/>
              </a:spcBef>
              <a:spcAft>
                <a:spcPts val="0"/>
              </a:spcAft>
              <a:buNone/>
            </a:pPr>
            <a:r>
              <a:rPr lang="en"/>
              <a:t>Insight AI Fellow</a:t>
            </a:r>
            <a:endParaRPr/>
          </a:p>
          <a:p>
            <a:pPr indent="0" lvl="0" marL="0" rtl="0" algn="l">
              <a:spcBef>
                <a:spcPts val="0"/>
              </a:spcBef>
              <a:spcAft>
                <a:spcPts val="0"/>
              </a:spcAft>
              <a:buNone/>
            </a:pPr>
            <a:r>
              <a:rPr lang="en"/>
              <a:t>August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30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t>
            </a:r>
            <a:r>
              <a:rPr lang="en"/>
              <a:t>Pipeline</a:t>
            </a:r>
            <a:endParaRPr/>
          </a:p>
        </p:txBody>
      </p:sp>
      <p:sp>
        <p:nvSpPr>
          <p:cNvPr id="184" name="Google Shape;184;p22"/>
          <p:cNvSpPr/>
          <p:nvPr/>
        </p:nvSpPr>
        <p:spPr>
          <a:xfrm>
            <a:off x="363350" y="2716450"/>
            <a:ext cx="1097400" cy="1097400"/>
          </a:xfrm>
          <a:prstGeom prst="flowChartAlternateProcess">
            <a:avLst/>
          </a:prstGeom>
          <a:solidFill>
            <a:srgbClr val="FFE599"/>
          </a:solidFill>
          <a:ln cap="flat" cmpd="sng" w="28575">
            <a:solidFill>
              <a:srgbClr val="F1C23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ATLAS Data</a:t>
            </a:r>
            <a:endParaRPr>
              <a:latin typeface="Proxima Nova"/>
              <a:ea typeface="Proxima Nova"/>
              <a:cs typeface="Proxima Nova"/>
              <a:sym typeface="Proxima Nova"/>
            </a:endParaRPr>
          </a:p>
        </p:txBody>
      </p:sp>
      <p:sp>
        <p:nvSpPr>
          <p:cNvPr id="185" name="Google Shape;185;p22"/>
          <p:cNvSpPr/>
          <p:nvPr/>
        </p:nvSpPr>
        <p:spPr>
          <a:xfrm>
            <a:off x="4677212" y="2579360"/>
            <a:ext cx="1371600" cy="1371600"/>
          </a:xfrm>
          <a:prstGeom prst="diamond">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Model</a:t>
            </a:r>
            <a:endParaRPr>
              <a:latin typeface="Proxima Nova"/>
              <a:ea typeface="Proxima Nova"/>
              <a:cs typeface="Proxima Nova"/>
              <a:sym typeface="Proxima Nova"/>
            </a:endParaRPr>
          </a:p>
        </p:txBody>
      </p:sp>
      <p:sp>
        <p:nvSpPr>
          <p:cNvPr id="186" name="Google Shape;186;p22"/>
          <p:cNvSpPr/>
          <p:nvPr/>
        </p:nvSpPr>
        <p:spPr>
          <a:xfrm>
            <a:off x="6915500" y="2350750"/>
            <a:ext cx="1775400" cy="1828800"/>
          </a:xfrm>
          <a:prstGeom prst="flowChartAlternateProcess">
            <a:avLst/>
          </a:prstGeom>
          <a:solidFill>
            <a:srgbClr val="F1C232"/>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Model Output</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Recommended</a:t>
            </a:r>
            <a:r>
              <a:rPr b="1" lang="en">
                <a:latin typeface="Proxima Nova"/>
                <a:ea typeface="Proxima Nova"/>
                <a:cs typeface="Proxima Nova"/>
                <a:sym typeface="Proxima Nova"/>
              </a:rPr>
              <a:t> Export Value: </a:t>
            </a:r>
            <a:endParaRPr b="1">
              <a:latin typeface="Proxima Nova"/>
              <a:ea typeface="Proxima Nova"/>
              <a:cs typeface="Proxima Nova"/>
              <a:sym typeface="Proxima Nova"/>
            </a:endParaRPr>
          </a:p>
          <a:p>
            <a:pPr indent="0" lvl="0" marL="0" rtl="0" algn="ctr">
              <a:spcBef>
                <a:spcPts val="0"/>
              </a:spcBef>
              <a:spcAft>
                <a:spcPts val="0"/>
              </a:spcAft>
              <a:buNone/>
            </a:pPr>
            <a:r>
              <a:t/>
            </a:r>
            <a:endParaRPr b="1">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Country</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Product</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Year</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a:p>
            <a:pPr indent="0" lvl="0" marL="457200" rtl="0" algn="l">
              <a:spcBef>
                <a:spcPts val="0"/>
              </a:spcBef>
              <a:spcAft>
                <a:spcPts val="0"/>
              </a:spcAft>
              <a:buNone/>
            </a:pPr>
            <a:r>
              <a:t/>
            </a:r>
            <a:endParaRPr sz="1000">
              <a:latin typeface="Proxima Nova"/>
              <a:ea typeface="Proxima Nova"/>
              <a:cs typeface="Proxima Nova"/>
              <a:sym typeface="Proxima Nova"/>
            </a:endParaRPr>
          </a:p>
        </p:txBody>
      </p:sp>
      <p:sp>
        <p:nvSpPr>
          <p:cNvPr id="187" name="Google Shape;187;p22"/>
          <p:cNvSpPr/>
          <p:nvPr/>
        </p:nvSpPr>
        <p:spPr>
          <a:xfrm>
            <a:off x="2416693" y="2716450"/>
            <a:ext cx="1393800" cy="10974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Feature Engineer Time Trends </a:t>
            </a:r>
            <a:endParaRPr sz="1000">
              <a:latin typeface="Proxima Nova"/>
              <a:ea typeface="Proxima Nova"/>
              <a:cs typeface="Proxima Nova"/>
              <a:sym typeface="Proxima Nova"/>
            </a:endParaRPr>
          </a:p>
        </p:txBody>
      </p:sp>
      <p:sp>
        <p:nvSpPr>
          <p:cNvPr id="188" name="Google Shape;188;p22"/>
          <p:cNvSpPr/>
          <p:nvPr/>
        </p:nvSpPr>
        <p:spPr>
          <a:xfrm>
            <a:off x="4814312" y="881475"/>
            <a:ext cx="1097400" cy="10974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Analysis</a:t>
            </a:r>
            <a:endParaRPr>
              <a:latin typeface="Proxima Nova"/>
              <a:ea typeface="Proxima Nova"/>
              <a:cs typeface="Proxima Nova"/>
              <a:sym typeface="Proxima Nova"/>
            </a:endParaRPr>
          </a:p>
        </p:txBody>
      </p:sp>
      <p:cxnSp>
        <p:nvCxnSpPr>
          <p:cNvPr id="189" name="Google Shape;189;p22"/>
          <p:cNvCxnSpPr>
            <a:stCxn id="184" idx="3"/>
            <a:endCxn id="187" idx="1"/>
          </p:cNvCxnSpPr>
          <p:nvPr/>
        </p:nvCxnSpPr>
        <p:spPr>
          <a:xfrm>
            <a:off x="1460750" y="3265150"/>
            <a:ext cx="955800" cy="0"/>
          </a:xfrm>
          <a:prstGeom prst="straightConnector1">
            <a:avLst/>
          </a:prstGeom>
          <a:noFill/>
          <a:ln cap="flat" cmpd="sng" w="28575">
            <a:solidFill>
              <a:schemeClr val="dk2"/>
            </a:solidFill>
            <a:prstDash val="solid"/>
            <a:round/>
            <a:headEnd len="med" w="med" type="none"/>
            <a:tailEnd len="med" w="med" type="triangle"/>
          </a:ln>
        </p:spPr>
      </p:cxnSp>
      <p:cxnSp>
        <p:nvCxnSpPr>
          <p:cNvPr id="190" name="Google Shape;190;p22"/>
          <p:cNvCxnSpPr>
            <a:stCxn id="187" idx="3"/>
            <a:endCxn id="185" idx="1"/>
          </p:cNvCxnSpPr>
          <p:nvPr/>
        </p:nvCxnSpPr>
        <p:spPr>
          <a:xfrm>
            <a:off x="3810493" y="3265150"/>
            <a:ext cx="866700" cy="0"/>
          </a:xfrm>
          <a:prstGeom prst="straightConnector1">
            <a:avLst/>
          </a:prstGeom>
          <a:noFill/>
          <a:ln cap="flat" cmpd="sng" w="28575">
            <a:solidFill>
              <a:schemeClr val="dk2"/>
            </a:solidFill>
            <a:prstDash val="solid"/>
            <a:round/>
            <a:headEnd len="med" w="med" type="none"/>
            <a:tailEnd len="med" w="med" type="triangle"/>
          </a:ln>
        </p:spPr>
      </p:cxnSp>
      <p:cxnSp>
        <p:nvCxnSpPr>
          <p:cNvPr id="191" name="Google Shape;191;p22"/>
          <p:cNvCxnSpPr>
            <a:stCxn id="185" idx="3"/>
            <a:endCxn id="186" idx="1"/>
          </p:cNvCxnSpPr>
          <p:nvPr/>
        </p:nvCxnSpPr>
        <p:spPr>
          <a:xfrm>
            <a:off x="6048812" y="3265160"/>
            <a:ext cx="866700" cy="0"/>
          </a:xfrm>
          <a:prstGeom prst="straightConnector1">
            <a:avLst/>
          </a:prstGeom>
          <a:noFill/>
          <a:ln cap="flat" cmpd="sng" w="28575">
            <a:solidFill>
              <a:schemeClr val="dk2"/>
            </a:solidFill>
            <a:prstDash val="solid"/>
            <a:round/>
            <a:headEnd len="med" w="med" type="none"/>
            <a:tailEnd len="med" w="med" type="triangle"/>
          </a:ln>
        </p:spPr>
      </p:cxnSp>
      <p:sp>
        <p:nvSpPr>
          <p:cNvPr id="192" name="Google Shape;1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93" name="Google Shape;193;p22"/>
          <p:cNvCxnSpPr/>
          <p:nvPr/>
        </p:nvCxnSpPr>
        <p:spPr>
          <a:xfrm flipH="1" rot="10800000">
            <a:off x="5541825" y="1978875"/>
            <a:ext cx="3000" cy="757500"/>
          </a:xfrm>
          <a:prstGeom prst="straightConnector1">
            <a:avLst/>
          </a:prstGeom>
          <a:noFill/>
          <a:ln cap="flat" cmpd="sng" w="28575">
            <a:solidFill>
              <a:schemeClr val="dk2"/>
            </a:solidFill>
            <a:prstDash val="solid"/>
            <a:round/>
            <a:headEnd len="med" w="med" type="triangle"/>
            <a:tailEnd len="med" w="med" type="none"/>
          </a:ln>
        </p:spPr>
      </p:cxnSp>
      <p:cxnSp>
        <p:nvCxnSpPr>
          <p:cNvPr id="194" name="Google Shape;194;p22"/>
          <p:cNvCxnSpPr/>
          <p:nvPr/>
        </p:nvCxnSpPr>
        <p:spPr>
          <a:xfrm flipH="1" rot="10800000">
            <a:off x="5192000" y="1978875"/>
            <a:ext cx="3000" cy="757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311700" y="30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Inference</a:t>
            </a:r>
            <a:r>
              <a:rPr lang="en"/>
              <a:t> Pipeline</a:t>
            </a:r>
            <a:endParaRPr/>
          </a:p>
        </p:txBody>
      </p:sp>
      <p:sp>
        <p:nvSpPr>
          <p:cNvPr id="200" name="Google Shape;200;p23"/>
          <p:cNvSpPr/>
          <p:nvPr/>
        </p:nvSpPr>
        <p:spPr>
          <a:xfrm>
            <a:off x="403513" y="2023050"/>
            <a:ext cx="1097400" cy="1097400"/>
          </a:xfrm>
          <a:prstGeom prst="flowChartAlternateProcess">
            <a:avLst/>
          </a:prstGeom>
          <a:solidFill>
            <a:srgbClr val="FFE599"/>
          </a:solidFill>
          <a:ln cap="flat" cmpd="sng" w="28575">
            <a:solidFill>
              <a:srgbClr val="F1C23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Input (Country)</a:t>
            </a:r>
            <a:endParaRPr>
              <a:latin typeface="Proxima Nova"/>
              <a:ea typeface="Proxima Nova"/>
              <a:cs typeface="Proxima Nova"/>
              <a:sym typeface="Proxima Nova"/>
            </a:endParaRPr>
          </a:p>
        </p:txBody>
      </p:sp>
      <p:sp>
        <p:nvSpPr>
          <p:cNvPr id="201" name="Google Shape;201;p23"/>
          <p:cNvSpPr/>
          <p:nvPr/>
        </p:nvSpPr>
        <p:spPr>
          <a:xfrm>
            <a:off x="2129125" y="1885950"/>
            <a:ext cx="1371600" cy="1371600"/>
          </a:xfrm>
          <a:prstGeom prst="diamond">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Model </a:t>
            </a:r>
            <a:endParaRPr>
              <a:latin typeface="Proxima Nova"/>
              <a:ea typeface="Proxima Nova"/>
              <a:cs typeface="Proxima Nova"/>
              <a:sym typeface="Proxima Nova"/>
            </a:endParaRPr>
          </a:p>
        </p:txBody>
      </p:sp>
      <p:sp>
        <p:nvSpPr>
          <p:cNvPr id="202" name="Google Shape;202;p23"/>
          <p:cNvSpPr/>
          <p:nvPr/>
        </p:nvSpPr>
        <p:spPr>
          <a:xfrm>
            <a:off x="4101913" y="2023050"/>
            <a:ext cx="1097400" cy="1097400"/>
          </a:xfrm>
          <a:prstGeom prst="flowChartAlternateProcess">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Prediction</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(Export Value)</a:t>
            </a:r>
            <a:endParaRPr sz="1000">
              <a:latin typeface="Proxima Nova"/>
              <a:ea typeface="Proxima Nova"/>
              <a:cs typeface="Proxima Nova"/>
              <a:sym typeface="Proxima Nova"/>
            </a:endParaRPr>
          </a:p>
        </p:txBody>
      </p:sp>
      <p:cxnSp>
        <p:nvCxnSpPr>
          <p:cNvPr id="203" name="Google Shape;203;p23"/>
          <p:cNvCxnSpPr>
            <a:stCxn id="200" idx="3"/>
            <a:endCxn id="201" idx="1"/>
          </p:cNvCxnSpPr>
          <p:nvPr/>
        </p:nvCxnSpPr>
        <p:spPr>
          <a:xfrm>
            <a:off x="1500913" y="2571750"/>
            <a:ext cx="628200" cy="0"/>
          </a:xfrm>
          <a:prstGeom prst="straightConnector1">
            <a:avLst/>
          </a:prstGeom>
          <a:noFill/>
          <a:ln cap="flat" cmpd="sng" w="28575">
            <a:solidFill>
              <a:schemeClr val="dk2"/>
            </a:solidFill>
            <a:prstDash val="solid"/>
            <a:round/>
            <a:headEnd len="med" w="med" type="none"/>
            <a:tailEnd len="med" w="med" type="triangle"/>
          </a:ln>
        </p:spPr>
      </p:cxnSp>
      <p:cxnSp>
        <p:nvCxnSpPr>
          <p:cNvPr id="204" name="Google Shape;204;p23"/>
          <p:cNvCxnSpPr>
            <a:stCxn id="201" idx="3"/>
            <a:endCxn id="202" idx="1"/>
          </p:cNvCxnSpPr>
          <p:nvPr/>
        </p:nvCxnSpPr>
        <p:spPr>
          <a:xfrm>
            <a:off x="3500725" y="2571750"/>
            <a:ext cx="601200" cy="0"/>
          </a:xfrm>
          <a:prstGeom prst="straightConnector1">
            <a:avLst/>
          </a:prstGeom>
          <a:noFill/>
          <a:ln cap="flat" cmpd="sng" w="28575">
            <a:solidFill>
              <a:schemeClr val="dk2"/>
            </a:solidFill>
            <a:prstDash val="solid"/>
            <a:round/>
            <a:headEnd len="med" w="med" type="none"/>
            <a:tailEnd len="med" w="med" type="triangle"/>
          </a:ln>
        </p:spPr>
      </p:cxnSp>
      <p:cxnSp>
        <p:nvCxnSpPr>
          <p:cNvPr id="205" name="Google Shape;205;p23"/>
          <p:cNvCxnSpPr>
            <a:stCxn id="202" idx="3"/>
            <a:endCxn id="206" idx="1"/>
          </p:cNvCxnSpPr>
          <p:nvPr/>
        </p:nvCxnSpPr>
        <p:spPr>
          <a:xfrm>
            <a:off x="5199313" y="2571750"/>
            <a:ext cx="683100" cy="0"/>
          </a:xfrm>
          <a:prstGeom prst="straightConnector1">
            <a:avLst/>
          </a:prstGeom>
          <a:noFill/>
          <a:ln cap="flat" cmpd="sng" w="28575">
            <a:solidFill>
              <a:schemeClr val="dk2"/>
            </a:solidFill>
            <a:prstDash val="solid"/>
            <a:round/>
            <a:headEnd len="med" w="med" type="none"/>
            <a:tailEnd len="med" w="med" type="triangle"/>
          </a:ln>
        </p:spPr>
      </p:cxnSp>
      <p:sp>
        <p:nvSpPr>
          <p:cNvPr id="206" name="Google Shape;206;p23"/>
          <p:cNvSpPr/>
          <p:nvPr/>
        </p:nvSpPr>
        <p:spPr>
          <a:xfrm>
            <a:off x="5882388" y="2023050"/>
            <a:ext cx="1097400" cy="10974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Rank</a:t>
            </a:r>
            <a:r>
              <a:rPr lang="en">
                <a:latin typeface="Proxima Nova"/>
                <a:ea typeface="Proxima Nova"/>
                <a:cs typeface="Proxima Nova"/>
                <a:sym typeface="Proxima Nova"/>
              </a:rPr>
              <a:t> % Change Prediction</a:t>
            </a:r>
            <a:endParaRPr sz="1000">
              <a:latin typeface="Proxima Nova"/>
              <a:ea typeface="Proxima Nova"/>
              <a:cs typeface="Proxima Nova"/>
              <a:sym typeface="Proxima Nova"/>
            </a:endParaRPr>
          </a:p>
        </p:txBody>
      </p:sp>
      <p:sp>
        <p:nvSpPr>
          <p:cNvPr id="207" name="Google Shape;207;p23"/>
          <p:cNvSpPr/>
          <p:nvPr/>
        </p:nvSpPr>
        <p:spPr>
          <a:xfrm>
            <a:off x="7643088" y="2023050"/>
            <a:ext cx="1097400" cy="1097400"/>
          </a:xfrm>
          <a:prstGeom prst="flowChartAlternateProcess">
            <a:avLst/>
          </a:prstGeom>
          <a:solidFill>
            <a:srgbClr val="F1C232"/>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Make Recs</a:t>
            </a:r>
            <a:endParaRPr>
              <a:latin typeface="Proxima Nova"/>
              <a:ea typeface="Proxima Nova"/>
              <a:cs typeface="Proxima Nova"/>
              <a:sym typeface="Proxima Nova"/>
            </a:endParaRPr>
          </a:p>
        </p:txBody>
      </p:sp>
      <p:sp>
        <p:nvSpPr>
          <p:cNvPr id="208" name="Google Shape;20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09" name="Google Shape;209;p23"/>
          <p:cNvCxnSpPr>
            <a:stCxn id="206" idx="3"/>
            <a:endCxn id="207" idx="1"/>
          </p:cNvCxnSpPr>
          <p:nvPr/>
        </p:nvCxnSpPr>
        <p:spPr>
          <a:xfrm>
            <a:off x="6979788" y="2571750"/>
            <a:ext cx="6633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24"/>
          <p:cNvSpPr/>
          <p:nvPr/>
        </p:nvSpPr>
        <p:spPr>
          <a:xfrm>
            <a:off x="4236096" y="606275"/>
            <a:ext cx="1037100" cy="4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Ease</a:t>
            </a:r>
            <a:endParaRPr b="1" sz="1200">
              <a:solidFill>
                <a:srgbClr val="FFFFFF"/>
              </a:solidFill>
              <a:latin typeface="Proxima Nova"/>
              <a:ea typeface="Proxima Nova"/>
              <a:cs typeface="Proxima Nova"/>
              <a:sym typeface="Proxima Nova"/>
            </a:endParaRPr>
          </a:p>
        </p:txBody>
      </p:sp>
      <p:sp>
        <p:nvSpPr>
          <p:cNvPr id="216" name="Google Shape;216;p24"/>
          <p:cNvSpPr/>
          <p:nvPr/>
        </p:nvSpPr>
        <p:spPr>
          <a:xfrm>
            <a:off x="5285280" y="606275"/>
            <a:ext cx="1037100" cy="4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Accuracy</a:t>
            </a:r>
            <a:endParaRPr b="1" sz="1200">
              <a:solidFill>
                <a:srgbClr val="FFFFFF"/>
              </a:solidFill>
              <a:latin typeface="Proxima Nova"/>
              <a:ea typeface="Proxima Nova"/>
              <a:cs typeface="Proxima Nova"/>
              <a:sym typeface="Proxima Nova"/>
            </a:endParaRPr>
          </a:p>
        </p:txBody>
      </p:sp>
      <p:sp>
        <p:nvSpPr>
          <p:cNvPr id="217" name="Google Shape;217;p24"/>
          <p:cNvSpPr/>
          <p:nvPr/>
        </p:nvSpPr>
        <p:spPr>
          <a:xfrm>
            <a:off x="1772462" y="606275"/>
            <a:ext cx="2451300" cy="4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Approaches - Tested</a:t>
            </a:r>
            <a:endParaRPr b="1" sz="1800">
              <a:solidFill>
                <a:srgbClr val="FFFFFF"/>
              </a:solidFill>
              <a:latin typeface="Proxima Nova"/>
              <a:ea typeface="Proxima Nova"/>
              <a:cs typeface="Proxima Nova"/>
              <a:sym typeface="Proxima Nova"/>
            </a:endParaRPr>
          </a:p>
        </p:txBody>
      </p:sp>
      <p:grpSp>
        <p:nvGrpSpPr>
          <p:cNvPr id="218" name="Google Shape;218;p24"/>
          <p:cNvGrpSpPr/>
          <p:nvPr/>
        </p:nvGrpSpPr>
        <p:grpSpPr>
          <a:xfrm>
            <a:off x="1773277" y="1932956"/>
            <a:ext cx="4548130" cy="828435"/>
            <a:chOff x="943723" y="3098500"/>
            <a:chExt cx="4417805" cy="674456"/>
          </a:xfrm>
        </p:grpSpPr>
        <p:sp>
          <p:nvSpPr>
            <p:cNvPr id="219" name="Google Shape;219;p24"/>
            <p:cNvSpPr/>
            <p:nvPr/>
          </p:nvSpPr>
          <p:spPr>
            <a:xfrm>
              <a:off x="943723" y="3098500"/>
              <a:ext cx="23799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0" name="Google Shape;220;p24"/>
            <p:cNvSpPr/>
            <p:nvPr/>
          </p:nvSpPr>
          <p:spPr>
            <a:xfrm>
              <a:off x="1632122" y="3098513"/>
              <a:ext cx="674400" cy="674400"/>
            </a:xfrm>
            <a:prstGeom prst="rtTriangle">
              <a:avLst/>
            </a:prstGeom>
            <a:solidFill>
              <a:srgbClr val="52B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1" name="Google Shape;221;p24"/>
            <p:cNvSpPr/>
            <p:nvPr/>
          </p:nvSpPr>
          <p:spPr>
            <a:xfrm>
              <a:off x="943723" y="3098513"/>
              <a:ext cx="687600" cy="674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2" name="Google Shape;222;p24"/>
            <p:cNvSpPr/>
            <p:nvPr/>
          </p:nvSpPr>
          <p:spPr>
            <a:xfrm>
              <a:off x="3335463" y="3098513"/>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3" name="Google Shape;223;p24"/>
            <p:cNvSpPr/>
            <p:nvPr/>
          </p:nvSpPr>
          <p:spPr>
            <a:xfrm>
              <a:off x="4354429" y="3098513"/>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4" name="Google Shape;224;p24"/>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Proxima Nova"/>
                  <a:ea typeface="Proxima Nova"/>
                  <a:cs typeface="Proxima Nova"/>
                  <a:sym typeface="Proxima Nova"/>
                </a:rPr>
                <a:t>2</a:t>
              </a:r>
              <a:endParaRPr sz="1600">
                <a:solidFill>
                  <a:srgbClr val="FFFFFF"/>
                </a:solidFill>
                <a:latin typeface="Proxima Nova"/>
                <a:ea typeface="Proxima Nova"/>
                <a:cs typeface="Proxima Nova"/>
                <a:sym typeface="Proxima Nova"/>
              </a:endParaRPr>
            </a:p>
          </p:txBody>
        </p:sp>
        <p:sp>
          <p:nvSpPr>
            <p:cNvPr id="225" name="Google Shape;225;p24"/>
            <p:cNvSpPr/>
            <p:nvPr/>
          </p:nvSpPr>
          <p:spPr>
            <a:xfrm>
              <a:off x="1677840" y="3098556"/>
              <a:ext cx="1515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Proxima Nova"/>
                  <a:ea typeface="Proxima Nova"/>
                  <a:cs typeface="Proxima Nova"/>
                  <a:sym typeface="Proxima Nova"/>
                </a:rPr>
                <a:t>Shallow Model </a:t>
              </a:r>
              <a:endParaRPr b="1"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FFFFFF"/>
                  </a:solidFill>
                  <a:latin typeface="Proxima Nova"/>
                  <a:ea typeface="Proxima Nova"/>
                  <a:cs typeface="Proxima Nova"/>
                  <a:sym typeface="Proxima Nova"/>
                </a:rPr>
                <a:t>(Dot Product)</a:t>
              </a:r>
              <a:endParaRPr i="1" sz="1200">
                <a:solidFill>
                  <a:srgbClr val="FFFFFF"/>
                </a:solidFill>
                <a:latin typeface="Proxima Nova"/>
                <a:ea typeface="Proxima Nova"/>
                <a:cs typeface="Proxima Nova"/>
                <a:sym typeface="Proxima Nova"/>
              </a:endParaRPr>
            </a:p>
          </p:txBody>
        </p:sp>
      </p:grpSp>
      <p:grpSp>
        <p:nvGrpSpPr>
          <p:cNvPr id="226" name="Google Shape;226;p24"/>
          <p:cNvGrpSpPr/>
          <p:nvPr/>
        </p:nvGrpSpPr>
        <p:grpSpPr>
          <a:xfrm>
            <a:off x="1773277" y="2774679"/>
            <a:ext cx="4548130" cy="828436"/>
            <a:chOff x="943723" y="3783775"/>
            <a:chExt cx="4417805" cy="674458"/>
          </a:xfrm>
        </p:grpSpPr>
        <p:sp>
          <p:nvSpPr>
            <p:cNvPr id="227" name="Google Shape;227;p24"/>
            <p:cNvSpPr/>
            <p:nvPr/>
          </p:nvSpPr>
          <p:spPr>
            <a:xfrm>
              <a:off x="943723" y="3783775"/>
              <a:ext cx="23799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8" name="Google Shape;228;p24"/>
            <p:cNvSpPr/>
            <p:nvPr/>
          </p:nvSpPr>
          <p:spPr>
            <a:xfrm>
              <a:off x="1632122" y="3783788"/>
              <a:ext cx="674400" cy="674400"/>
            </a:xfrm>
            <a:prstGeom prst="rtTriangle">
              <a:avLst/>
            </a:prstGeom>
            <a:solidFill>
              <a:srgbClr val="52B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9" name="Google Shape;229;p24"/>
            <p:cNvSpPr/>
            <p:nvPr/>
          </p:nvSpPr>
          <p:spPr>
            <a:xfrm>
              <a:off x="943723" y="3783788"/>
              <a:ext cx="687600" cy="674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30" name="Google Shape;230;p24"/>
            <p:cNvSpPr/>
            <p:nvPr/>
          </p:nvSpPr>
          <p:spPr>
            <a:xfrm>
              <a:off x="3335463" y="3783788"/>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31" name="Google Shape;231;p24"/>
            <p:cNvSpPr/>
            <p:nvPr/>
          </p:nvSpPr>
          <p:spPr>
            <a:xfrm>
              <a:off x="4354429" y="3783788"/>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32" name="Google Shape;232;p24"/>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Proxima Nova"/>
                  <a:ea typeface="Proxima Nova"/>
                  <a:cs typeface="Proxima Nova"/>
                  <a:sym typeface="Proxima Nova"/>
                </a:rPr>
                <a:t>3</a:t>
              </a:r>
              <a:endParaRPr sz="1600">
                <a:solidFill>
                  <a:srgbClr val="FFFFFF"/>
                </a:solidFill>
                <a:latin typeface="Proxima Nova"/>
                <a:ea typeface="Proxima Nova"/>
                <a:cs typeface="Proxima Nova"/>
                <a:sym typeface="Proxima Nova"/>
              </a:endParaRPr>
            </a:p>
          </p:txBody>
        </p:sp>
        <p:sp>
          <p:nvSpPr>
            <p:cNvPr id="233" name="Google Shape;233;p24"/>
            <p:cNvSpPr/>
            <p:nvPr/>
          </p:nvSpPr>
          <p:spPr>
            <a:xfrm>
              <a:off x="1677840" y="3783833"/>
              <a:ext cx="1515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Fully-Connected Deep Learning Model</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FFFFFF"/>
                </a:solidFill>
                <a:latin typeface="Proxima Nova"/>
                <a:ea typeface="Proxima Nova"/>
                <a:cs typeface="Proxima Nova"/>
                <a:sym typeface="Proxima Nova"/>
              </a:endParaRPr>
            </a:p>
          </p:txBody>
        </p:sp>
      </p:grpSp>
      <p:sp>
        <p:nvSpPr>
          <p:cNvPr id="234" name="Google Shape;234;p24"/>
          <p:cNvSpPr/>
          <p:nvPr/>
        </p:nvSpPr>
        <p:spPr>
          <a:xfrm rot="-2700000">
            <a:off x="4623306" y="2238741"/>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35" name="Google Shape;235;p24"/>
          <p:cNvSpPr/>
          <p:nvPr/>
        </p:nvSpPr>
        <p:spPr>
          <a:xfrm rot="-2700000">
            <a:off x="4623306" y="3046191"/>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36" name="Google Shape;236;p24"/>
          <p:cNvSpPr/>
          <p:nvPr/>
        </p:nvSpPr>
        <p:spPr>
          <a:xfrm rot="-2912606">
            <a:off x="4614937" y="1410290"/>
            <a:ext cx="322633" cy="1232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37" name="Google Shape;237;p24"/>
          <p:cNvSpPr/>
          <p:nvPr/>
        </p:nvSpPr>
        <p:spPr>
          <a:xfrm rot="-2700000">
            <a:off x="5650881" y="3076429"/>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238" name="Google Shape;238;p24"/>
          <p:cNvGrpSpPr/>
          <p:nvPr/>
        </p:nvGrpSpPr>
        <p:grpSpPr>
          <a:xfrm>
            <a:off x="1773277" y="3612879"/>
            <a:ext cx="4548130" cy="828436"/>
            <a:chOff x="943723" y="3783775"/>
            <a:chExt cx="4417805" cy="674458"/>
          </a:xfrm>
        </p:grpSpPr>
        <p:sp>
          <p:nvSpPr>
            <p:cNvPr id="239" name="Google Shape;239;p24"/>
            <p:cNvSpPr/>
            <p:nvPr/>
          </p:nvSpPr>
          <p:spPr>
            <a:xfrm>
              <a:off x="943723" y="3783775"/>
              <a:ext cx="23799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40" name="Google Shape;240;p24"/>
            <p:cNvSpPr/>
            <p:nvPr/>
          </p:nvSpPr>
          <p:spPr>
            <a:xfrm>
              <a:off x="1632122" y="3783788"/>
              <a:ext cx="674400" cy="674400"/>
            </a:xfrm>
            <a:prstGeom prst="rtTriangle">
              <a:avLst/>
            </a:prstGeom>
            <a:solidFill>
              <a:srgbClr val="52B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41" name="Google Shape;241;p24"/>
            <p:cNvSpPr/>
            <p:nvPr/>
          </p:nvSpPr>
          <p:spPr>
            <a:xfrm>
              <a:off x="943723" y="3783788"/>
              <a:ext cx="687600" cy="674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42" name="Google Shape;242;p24"/>
            <p:cNvSpPr/>
            <p:nvPr/>
          </p:nvSpPr>
          <p:spPr>
            <a:xfrm>
              <a:off x="3335463" y="3783788"/>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43" name="Google Shape;243;p24"/>
            <p:cNvSpPr/>
            <p:nvPr/>
          </p:nvSpPr>
          <p:spPr>
            <a:xfrm>
              <a:off x="4354429" y="3783788"/>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44" name="Google Shape;244;p24"/>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Proxima Nova"/>
                  <a:ea typeface="Proxima Nova"/>
                  <a:cs typeface="Proxima Nova"/>
                  <a:sym typeface="Proxima Nova"/>
                </a:rPr>
                <a:t>4</a:t>
              </a:r>
              <a:endParaRPr sz="1600">
                <a:solidFill>
                  <a:srgbClr val="FFFFFF"/>
                </a:solidFill>
                <a:latin typeface="Proxima Nova"/>
                <a:ea typeface="Proxima Nova"/>
                <a:cs typeface="Proxima Nova"/>
                <a:sym typeface="Proxima Nova"/>
              </a:endParaRPr>
            </a:p>
          </p:txBody>
        </p:sp>
        <p:sp>
          <p:nvSpPr>
            <p:cNvPr id="245" name="Google Shape;245;p24"/>
            <p:cNvSpPr/>
            <p:nvPr/>
          </p:nvSpPr>
          <p:spPr>
            <a:xfrm>
              <a:off x="1677840" y="3783833"/>
              <a:ext cx="1515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DL + Time-Series</a:t>
              </a:r>
              <a:r>
                <a:rPr b="1" lang="en" sz="1200">
                  <a:solidFill>
                    <a:schemeClr val="lt1"/>
                  </a:solidFill>
                  <a:latin typeface="Proxima Nova"/>
                  <a:ea typeface="Proxima Nova"/>
                  <a:cs typeface="Proxima Nova"/>
                  <a:sym typeface="Proxima Nova"/>
                </a:rPr>
                <a:t> Model </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lt1"/>
                  </a:solidFill>
                  <a:latin typeface="Proxima Nova"/>
                  <a:ea typeface="Proxima Nova"/>
                  <a:cs typeface="Proxima Nova"/>
                  <a:sym typeface="Proxima Nova"/>
                </a:rPr>
                <a:t>(Using Trend Inputs)</a:t>
              </a:r>
              <a:endParaRPr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FFFFFF"/>
                </a:solidFill>
                <a:latin typeface="Proxima Nova"/>
                <a:ea typeface="Proxima Nova"/>
                <a:cs typeface="Proxima Nova"/>
                <a:sym typeface="Proxima Nova"/>
              </a:endParaRPr>
            </a:p>
          </p:txBody>
        </p:sp>
      </p:grpSp>
      <p:sp>
        <p:nvSpPr>
          <p:cNvPr id="246" name="Google Shape;246;p24"/>
          <p:cNvSpPr/>
          <p:nvPr/>
        </p:nvSpPr>
        <p:spPr>
          <a:xfrm rot="-2700000">
            <a:off x="5650881" y="3968679"/>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47" name="Google Shape;247;p24"/>
          <p:cNvSpPr/>
          <p:nvPr/>
        </p:nvSpPr>
        <p:spPr>
          <a:xfrm>
            <a:off x="5592624" y="2097472"/>
            <a:ext cx="422400" cy="5040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48" name="Google Shape;248;p24"/>
          <p:cNvSpPr/>
          <p:nvPr/>
        </p:nvSpPr>
        <p:spPr>
          <a:xfrm>
            <a:off x="4543449" y="3797172"/>
            <a:ext cx="422400" cy="5040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49" name="Google Shape;249;p24"/>
          <p:cNvSpPr/>
          <p:nvPr/>
        </p:nvSpPr>
        <p:spPr>
          <a:xfrm>
            <a:off x="6334455" y="605050"/>
            <a:ext cx="1037100" cy="4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Time Dimension</a:t>
            </a:r>
            <a:endParaRPr b="1" sz="1200">
              <a:solidFill>
                <a:srgbClr val="FFFFFF"/>
              </a:solidFill>
              <a:latin typeface="Proxima Nova"/>
              <a:ea typeface="Proxima Nova"/>
              <a:cs typeface="Proxima Nova"/>
              <a:sym typeface="Proxima Nova"/>
            </a:endParaRPr>
          </a:p>
        </p:txBody>
      </p:sp>
      <p:sp>
        <p:nvSpPr>
          <p:cNvPr id="250" name="Google Shape;250;p24"/>
          <p:cNvSpPr/>
          <p:nvPr/>
        </p:nvSpPr>
        <p:spPr>
          <a:xfrm>
            <a:off x="6334598" y="1093040"/>
            <a:ext cx="1036800" cy="82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1" name="Google Shape;251;p24"/>
          <p:cNvSpPr/>
          <p:nvPr/>
        </p:nvSpPr>
        <p:spPr>
          <a:xfrm>
            <a:off x="6334598" y="1933003"/>
            <a:ext cx="1036800" cy="82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2" name="Google Shape;252;p24"/>
          <p:cNvSpPr/>
          <p:nvPr/>
        </p:nvSpPr>
        <p:spPr>
          <a:xfrm>
            <a:off x="6334598" y="2770015"/>
            <a:ext cx="1036800" cy="82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3" name="Google Shape;253;p24"/>
          <p:cNvSpPr/>
          <p:nvPr/>
        </p:nvSpPr>
        <p:spPr>
          <a:xfrm>
            <a:off x="6334598" y="3612865"/>
            <a:ext cx="1036800" cy="82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4" name="Google Shape;254;p24"/>
          <p:cNvSpPr/>
          <p:nvPr/>
        </p:nvSpPr>
        <p:spPr>
          <a:xfrm>
            <a:off x="6641799" y="1255197"/>
            <a:ext cx="422400" cy="5040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5" name="Google Shape;255;p24"/>
          <p:cNvSpPr/>
          <p:nvPr/>
        </p:nvSpPr>
        <p:spPr>
          <a:xfrm>
            <a:off x="6641799" y="2097485"/>
            <a:ext cx="422400" cy="5040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6" name="Google Shape;256;p24"/>
          <p:cNvSpPr/>
          <p:nvPr/>
        </p:nvSpPr>
        <p:spPr>
          <a:xfrm>
            <a:off x="6641799" y="2935085"/>
            <a:ext cx="422400" cy="5040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7" name="Google Shape;257;p24"/>
          <p:cNvSpPr/>
          <p:nvPr/>
        </p:nvSpPr>
        <p:spPr>
          <a:xfrm rot="-2700000">
            <a:off x="6700056" y="3990829"/>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8" name="Google Shape;258;p24"/>
          <p:cNvSpPr/>
          <p:nvPr/>
        </p:nvSpPr>
        <p:spPr>
          <a:xfrm rot="-2700000">
            <a:off x="4601706" y="1413591"/>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9" name="Google Shape;259;p24"/>
          <p:cNvSpPr/>
          <p:nvPr/>
        </p:nvSpPr>
        <p:spPr>
          <a:xfrm rot="-2700000">
            <a:off x="5650881" y="1413591"/>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260" name="Google Shape;260;p24"/>
          <p:cNvGrpSpPr/>
          <p:nvPr/>
        </p:nvGrpSpPr>
        <p:grpSpPr>
          <a:xfrm>
            <a:off x="1773277" y="1095900"/>
            <a:ext cx="4548130" cy="828381"/>
            <a:chOff x="943723" y="3098500"/>
            <a:chExt cx="4417805" cy="674413"/>
          </a:xfrm>
        </p:grpSpPr>
        <p:sp>
          <p:nvSpPr>
            <p:cNvPr id="261" name="Google Shape;261;p24"/>
            <p:cNvSpPr/>
            <p:nvPr/>
          </p:nvSpPr>
          <p:spPr>
            <a:xfrm>
              <a:off x="943723" y="3098500"/>
              <a:ext cx="23799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2" name="Google Shape;262;p24"/>
            <p:cNvSpPr/>
            <p:nvPr/>
          </p:nvSpPr>
          <p:spPr>
            <a:xfrm>
              <a:off x="1632122" y="3098513"/>
              <a:ext cx="674400" cy="674400"/>
            </a:xfrm>
            <a:prstGeom prst="rtTriangle">
              <a:avLst/>
            </a:prstGeom>
            <a:solidFill>
              <a:srgbClr val="52B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3" name="Google Shape;263;p24"/>
            <p:cNvSpPr/>
            <p:nvPr/>
          </p:nvSpPr>
          <p:spPr>
            <a:xfrm>
              <a:off x="943723" y="3098513"/>
              <a:ext cx="687600" cy="674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4" name="Google Shape;264;p24"/>
            <p:cNvSpPr/>
            <p:nvPr/>
          </p:nvSpPr>
          <p:spPr>
            <a:xfrm>
              <a:off x="3335463" y="3098513"/>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5" name="Google Shape;265;p24"/>
            <p:cNvSpPr/>
            <p:nvPr/>
          </p:nvSpPr>
          <p:spPr>
            <a:xfrm>
              <a:off x="4354429" y="3098513"/>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6" name="Google Shape;266;p24"/>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Proxima Nova"/>
                  <a:ea typeface="Proxima Nova"/>
                  <a:cs typeface="Proxima Nova"/>
                  <a:sym typeface="Proxima Nova"/>
                </a:rPr>
                <a:t>1</a:t>
              </a:r>
              <a:endParaRPr sz="1600">
                <a:solidFill>
                  <a:srgbClr val="FFFFFF"/>
                </a:solidFill>
                <a:latin typeface="Proxima Nova"/>
                <a:ea typeface="Proxima Nova"/>
                <a:cs typeface="Proxima Nova"/>
                <a:sym typeface="Proxima Nova"/>
              </a:endParaRPr>
            </a:p>
          </p:txBody>
        </p:sp>
        <p:sp>
          <p:nvSpPr>
            <p:cNvPr id="267" name="Google Shape;267;p24"/>
            <p:cNvSpPr/>
            <p:nvPr/>
          </p:nvSpPr>
          <p:spPr>
            <a:xfrm>
              <a:off x="1677840" y="3098561"/>
              <a:ext cx="1447200" cy="6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Proxima Nova"/>
                  <a:ea typeface="Proxima Nova"/>
                  <a:cs typeface="Proxima Nova"/>
                  <a:sym typeface="Proxima Nova"/>
                </a:rPr>
                <a:t>Normalization of Target Variable</a:t>
              </a:r>
              <a:r>
                <a:rPr lang="en" sz="1200">
                  <a:solidFill>
                    <a:srgbClr val="FFFFFF"/>
                  </a:solidFill>
                  <a:latin typeface="Proxima Nova"/>
                  <a:ea typeface="Proxima Nova"/>
                  <a:cs typeface="Proxima Nova"/>
                  <a:sym typeface="Proxima Nova"/>
                </a:rPr>
                <a:t> </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FFFFFF"/>
                  </a:solidFill>
                  <a:latin typeface="Proxima Nova"/>
                  <a:ea typeface="Proxima Nova"/>
                  <a:cs typeface="Proxima Nova"/>
                  <a:sym typeface="Proxima Nova"/>
                </a:rPr>
                <a:t>(Value of Exports)</a:t>
              </a:r>
              <a:endParaRPr sz="1200">
                <a:solidFill>
                  <a:srgbClr val="FFFFFF"/>
                </a:solidFill>
                <a:latin typeface="Proxima Nova"/>
                <a:ea typeface="Proxima Nova"/>
                <a:cs typeface="Proxima Nova"/>
                <a:sym typeface="Proxima Nova"/>
              </a:endParaRPr>
            </a:p>
          </p:txBody>
        </p:sp>
      </p:grpSp>
      <p:sp>
        <p:nvSpPr>
          <p:cNvPr id="268" name="Google Shape;268;p24"/>
          <p:cNvSpPr/>
          <p:nvPr/>
        </p:nvSpPr>
        <p:spPr>
          <a:xfrm>
            <a:off x="1166775" y="3791475"/>
            <a:ext cx="543000" cy="515400"/>
          </a:xfrm>
          <a:prstGeom prst="star5">
            <a:avLst>
              <a:gd fmla="val 19098" name="adj"/>
              <a:gd fmla="val 105146" name="hf"/>
              <a:gd fmla="val 110557" name="vf"/>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rot="-2700000">
            <a:off x="4601706" y="1449479"/>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0" name="Google Shape;270;p24"/>
          <p:cNvSpPr/>
          <p:nvPr/>
        </p:nvSpPr>
        <p:spPr>
          <a:xfrm rot="-2700000">
            <a:off x="5650881" y="1449466"/>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Comparing Ranks</a:t>
            </a:r>
            <a:endParaRPr/>
          </a:p>
        </p:txBody>
      </p:sp>
      <p:sp>
        <p:nvSpPr>
          <p:cNvPr id="276" name="Google Shape;27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77" name="Google Shape;277;p25"/>
          <p:cNvGraphicFramePr/>
          <p:nvPr/>
        </p:nvGraphicFramePr>
        <p:xfrm>
          <a:off x="1857375" y="1130800"/>
          <a:ext cx="3000000" cy="3000000"/>
        </p:xfrm>
        <a:graphic>
          <a:graphicData uri="http://schemas.openxmlformats.org/drawingml/2006/table">
            <a:tbl>
              <a:tblPr>
                <a:noFill/>
                <a:tableStyleId>{45E79391-1C6F-419A-B333-9660CB7D37A4}</a:tableStyleId>
              </a:tblPr>
              <a:tblGrid>
                <a:gridCol w="1809750"/>
                <a:gridCol w="1809750"/>
                <a:gridCol w="1809750"/>
              </a:tblGrid>
              <a:tr h="381000">
                <a:tc>
                  <a:txBody>
                    <a:bodyPr/>
                    <a:lstStyle/>
                    <a:p>
                      <a:pPr indent="0" lvl="0" marL="0" rtl="0" algn="l">
                        <a:spcBef>
                          <a:spcPts val="0"/>
                        </a:spcBef>
                        <a:spcAft>
                          <a:spcPts val="0"/>
                        </a:spcAft>
                        <a:buNone/>
                      </a:pPr>
                      <a:r>
                        <a:rPr b="1" lang="en" sz="1200">
                          <a:latin typeface="Proxima Nova"/>
                          <a:ea typeface="Proxima Nova"/>
                          <a:cs typeface="Proxima Nova"/>
                          <a:sym typeface="Proxima Nova"/>
                        </a:rPr>
                        <a:t>Model</a:t>
                      </a:r>
                      <a:endParaRPr b="1"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latin typeface="Proxima Nova"/>
                          <a:ea typeface="Proxima Nova"/>
                          <a:cs typeface="Proxima Nova"/>
                          <a:sym typeface="Proxima Nova"/>
                        </a:rPr>
                        <a:t>Cosine Similarity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Export Values vs Predictions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latin typeface="Proxima Nova"/>
                          <a:ea typeface="Proxima Nova"/>
                          <a:cs typeface="Proxima Nova"/>
                          <a:sym typeface="Proxima Nova"/>
                        </a:rPr>
                        <a:t>Rank Cosine Similarity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Export % Change Rank vs Predictions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KNN</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0.024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0.825</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1-Layer Dot Product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0.624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0.664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3-Layer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0.543</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0.673</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3-Layer Neural Net + Time Features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0.531</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0.661</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5-Layer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0.514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0.854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5-Layer Neural Net + Time Features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0.524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0.854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bl>
          </a:graphicData>
        </a:graphic>
      </p:graphicFrame>
      <p:graphicFrame>
        <p:nvGraphicFramePr>
          <p:cNvPr id="278" name="Google Shape;278;p25"/>
          <p:cNvGraphicFramePr/>
          <p:nvPr/>
        </p:nvGraphicFramePr>
        <p:xfrm>
          <a:off x="1857375" y="1130800"/>
          <a:ext cx="3000000" cy="3000000"/>
        </p:xfrm>
        <a:graphic>
          <a:graphicData uri="http://schemas.openxmlformats.org/drawingml/2006/table">
            <a:tbl>
              <a:tblPr>
                <a:noFill/>
                <a:tableStyleId>{45E79391-1C6F-419A-B333-9660CB7D37A4}</a:tableStyleId>
              </a:tblPr>
              <a:tblGrid>
                <a:gridCol w="1809750"/>
                <a:gridCol w="1809750"/>
                <a:gridCol w="1809750"/>
              </a:tblGrid>
              <a:tr h="622625">
                <a:tc>
                  <a:txBody>
                    <a:bodyPr/>
                    <a:lstStyle/>
                    <a:p>
                      <a:pPr indent="0" lvl="0" marL="0" rtl="0" algn="l">
                        <a:spcBef>
                          <a:spcPts val="0"/>
                        </a:spcBef>
                        <a:spcAft>
                          <a:spcPts val="0"/>
                        </a:spcAft>
                        <a:buNone/>
                      </a:pPr>
                      <a:r>
                        <a:rPr b="1" lang="en" sz="1200">
                          <a:latin typeface="Proxima Nova"/>
                          <a:ea typeface="Proxima Nova"/>
                          <a:cs typeface="Proxima Nova"/>
                          <a:sym typeface="Proxima Nova"/>
                        </a:rPr>
                        <a:t>Model</a:t>
                      </a:r>
                      <a:endParaRPr b="1"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latin typeface="Proxima Nova"/>
                          <a:ea typeface="Proxima Nova"/>
                          <a:cs typeface="Proxima Nova"/>
                          <a:sym typeface="Proxima Nova"/>
                        </a:rPr>
                        <a:t>Cosine Similarity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Export Values vs Predictions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latin typeface="Proxima Nova"/>
                          <a:ea typeface="Proxima Nova"/>
                          <a:cs typeface="Proxima Nova"/>
                          <a:sym typeface="Proxima Nova"/>
                        </a:rPr>
                        <a:t>Rank Cosine Similarity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Export % Change Rank vs Predictions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r h="326850">
                <a:tc>
                  <a:txBody>
                    <a:bodyPr/>
                    <a:lstStyle/>
                    <a:p>
                      <a:pPr indent="0" lvl="0" marL="0" rtl="0" algn="l">
                        <a:spcBef>
                          <a:spcPts val="0"/>
                        </a:spcBef>
                        <a:spcAft>
                          <a:spcPts val="0"/>
                        </a:spcAft>
                        <a:buNone/>
                      </a:pPr>
                      <a:r>
                        <a:rPr lang="en" sz="1200">
                          <a:latin typeface="Proxima Nova"/>
                          <a:ea typeface="Proxima Nova"/>
                          <a:cs typeface="Proxima Nova"/>
                          <a:sym typeface="Proxima Nova"/>
                        </a:rPr>
                        <a:t>KNN</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0.024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0.825</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467375">
                <a:tc>
                  <a:txBody>
                    <a:bodyPr/>
                    <a:lstStyle/>
                    <a:p>
                      <a:pPr indent="0" lvl="0" marL="0" rtl="0" algn="l">
                        <a:spcBef>
                          <a:spcPts val="0"/>
                        </a:spcBef>
                        <a:spcAft>
                          <a:spcPts val="0"/>
                        </a:spcAft>
                        <a:buNone/>
                      </a:pPr>
                      <a:r>
                        <a:rPr lang="en" sz="1200">
                          <a:latin typeface="Proxima Nova"/>
                          <a:ea typeface="Proxima Nova"/>
                          <a:cs typeface="Proxima Nova"/>
                          <a:sym typeface="Proxima Nova"/>
                        </a:rPr>
                        <a:t>1-Layer Dot Product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0.624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0.664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26850">
                <a:tc>
                  <a:txBody>
                    <a:bodyPr/>
                    <a:lstStyle/>
                    <a:p>
                      <a:pPr indent="0" lvl="0" marL="0" rtl="0" algn="l">
                        <a:spcBef>
                          <a:spcPts val="0"/>
                        </a:spcBef>
                        <a:spcAft>
                          <a:spcPts val="0"/>
                        </a:spcAft>
                        <a:buNone/>
                      </a:pPr>
                      <a:r>
                        <a:rPr lang="en" sz="1200">
                          <a:latin typeface="Proxima Nova"/>
                          <a:ea typeface="Proxima Nova"/>
                          <a:cs typeface="Proxima Nova"/>
                          <a:sym typeface="Proxima Nova"/>
                        </a:rPr>
                        <a:t>3-Layer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0.543</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0.673</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467375">
                <a:tc>
                  <a:txBody>
                    <a:bodyPr/>
                    <a:lstStyle/>
                    <a:p>
                      <a:pPr indent="0" lvl="0" marL="0" rtl="0" algn="l">
                        <a:spcBef>
                          <a:spcPts val="0"/>
                        </a:spcBef>
                        <a:spcAft>
                          <a:spcPts val="0"/>
                        </a:spcAft>
                        <a:buNone/>
                      </a:pPr>
                      <a:r>
                        <a:rPr lang="en" sz="1200">
                          <a:latin typeface="Proxima Nova"/>
                          <a:ea typeface="Proxima Nova"/>
                          <a:cs typeface="Proxima Nova"/>
                          <a:sym typeface="Proxima Nova"/>
                        </a:rPr>
                        <a:t>3-Layer Neural Net + Time Features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0.531</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0.661</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26850">
                <a:tc>
                  <a:txBody>
                    <a:bodyPr/>
                    <a:lstStyle/>
                    <a:p>
                      <a:pPr indent="0" lvl="0" marL="0" rtl="0" algn="l">
                        <a:spcBef>
                          <a:spcPts val="0"/>
                        </a:spcBef>
                        <a:spcAft>
                          <a:spcPts val="0"/>
                        </a:spcAft>
                        <a:buNone/>
                      </a:pPr>
                      <a:r>
                        <a:rPr b="1" lang="en" sz="1200">
                          <a:latin typeface="Proxima Nova"/>
                          <a:ea typeface="Proxima Nova"/>
                          <a:cs typeface="Proxima Nova"/>
                          <a:sym typeface="Proxima Nova"/>
                        </a:rPr>
                        <a:t>5-Layer Neural Net</a:t>
                      </a:r>
                      <a:endParaRPr b="1"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0.514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solidFill>
                            <a:srgbClr val="CC0000"/>
                          </a:solidFill>
                          <a:latin typeface="Proxima Nova"/>
                          <a:ea typeface="Proxima Nova"/>
                          <a:cs typeface="Proxima Nova"/>
                          <a:sym typeface="Proxima Nova"/>
                        </a:rPr>
                        <a:t>0.854</a:t>
                      </a:r>
                      <a:endParaRPr b="1" sz="1200">
                        <a:solidFill>
                          <a:srgbClr val="CC0000"/>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596325">
                <a:tc>
                  <a:txBody>
                    <a:bodyPr/>
                    <a:lstStyle/>
                    <a:p>
                      <a:pPr indent="0" lvl="0" marL="0" rtl="0" algn="l">
                        <a:spcBef>
                          <a:spcPts val="0"/>
                        </a:spcBef>
                        <a:spcAft>
                          <a:spcPts val="0"/>
                        </a:spcAft>
                        <a:buNone/>
                      </a:pPr>
                      <a:r>
                        <a:rPr b="1" lang="en" sz="1200">
                          <a:latin typeface="Proxima Nova"/>
                          <a:ea typeface="Proxima Nova"/>
                          <a:cs typeface="Proxima Nova"/>
                          <a:sym typeface="Proxima Nova"/>
                        </a:rPr>
                        <a:t>5-Layer Neural Net + Time Features</a:t>
                      </a:r>
                      <a:endParaRPr b="1"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0.524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solidFill>
                            <a:srgbClr val="CC0000"/>
                          </a:solidFill>
                          <a:latin typeface="Proxima Nova"/>
                          <a:ea typeface="Proxima Nova"/>
                          <a:cs typeface="Proxima Nova"/>
                          <a:sym typeface="Proxima Nova"/>
                        </a:rPr>
                        <a:t>0.854</a:t>
                      </a:r>
                      <a:endParaRPr b="1" sz="1200">
                        <a:solidFill>
                          <a:srgbClr val="CC0000"/>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bl>
          </a:graphicData>
        </a:graphic>
      </p:graphicFrame>
      <p:sp>
        <p:nvSpPr>
          <p:cNvPr id="279" name="Google Shape;279;p25"/>
          <p:cNvSpPr txBox="1"/>
          <p:nvPr/>
        </p:nvSpPr>
        <p:spPr>
          <a:xfrm>
            <a:off x="5476838" y="1130800"/>
            <a:ext cx="1809900" cy="35031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0" name="Google Shape;280;p25"/>
          <p:cNvSpPr txBox="1"/>
          <p:nvPr/>
        </p:nvSpPr>
        <p:spPr>
          <a:xfrm>
            <a:off x="1857300" y="3708175"/>
            <a:ext cx="5429400" cy="9258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119000" y="11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Faran Sikandar</a:t>
            </a:r>
            <a:endParaRPr b="1" sz="3600"/>
          </a:p>
        </p:txBody>
      </p:sp>
      <p:pic>
        <p:nvPicPr>
          <p:cNvPr id="286" name="Google Shape;286;p26"/>
          <p:cNvPicPr preferRelativeResize="0"/>
          <p:nvPr/>
        </p:nvPicPr>
        <p:blipFill>
          <a:blip r:embed="rId3">
            <a:alphaModFix/>
          </a:blip>
          <a:stretch>
            <a:fillRect/>
          </a:stretch>
        </p:blipFill>
        <p:spPr>
          <a:xfrm>
            <a:off x="5972575" y="12"/>
            <a:ext cx="3648436" cy="2734525"/>
          </a:xfrm>
          <a:prstGeom prst="rect">
            <a:avLst/>
          </a:prstGeom>
          <a:noFill/>
          <a:ln>
            <a:noFill/>
          </a:ln>
        </p:spPr>
      </p:pic>
      <p:sp>
        <p:nvSpPr>
          <p:cNvPr id="287" name="Google Shape;28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8" name="Google Shape;288;p26"/>
          <p:cNvPicPr preferRelativeResize="0"/>
          <p:nvPr/>
        </p:nvPicPr>
        <p:blipFill>
          <a:blip r:embed="rId4">
            <a:alphaModFix/>
          </a:blip>
          <a:stretch>
            <a:fillRect/>
          </a:stretch>
        </p:blipFill>
        <p:spPr>
          <a:xfrm>
            <a:off x="6783751" y="2571727"/>
            <a:ext cx="3429024" cy="2571723"/>
          </a:xfrm>
          <a:prstGeom prst="rect">
            <a:avLst/>
          </a:prstGeom>
          <a:noFill/>
          <a:ln>
            <a:noFill/>
          </a:ln>
        </p:spPr>
      </p:pic>
      <p:pic>
        <p:nvPicPr>
          <p:cNvPr id="289" name="Google Shape;289;p26"/>
          <p:cNvPicPr preferRelativeResize="0"/>
          <p:nvPr/>
        </p:nvPicPr>
        <p:blipFill>
          <a:blip r:embed="rId5">
            <a:alphaModFix/>
          </a:blip>
          <a:stretch>
            <a:fillRect/>
          </a:stretch>
        </p:blipFill>
        <p:spPr>
          <a:xfrm>
            <a:off x="4033675" y="-381000"/>
            <a:ext cx="2750064" cy="3666724"/>
          </a:xfrm>
          <a:prstGeom prst="rect">
            <a:avLst/>
          </a:prstGeom>
          <a:noFill/>
          <a:ln>
            <a:noFill/>
          </a:ln>
        </p:spPr>
      </p:pic>
      <p:pic>
        <p:nvPicPr>
          <p:cNvPr id="290" name="Google Shape;290;p26"/>
          <p:cNvPicPr preferRelativeResize="0"/>
          <p:nvPr/>
        </p:nvPicPr>
        <p:blipFill rotWithShape="1">
          <a:blip r:embed="rId6">
            <a:alphaModFix/>
          </a:blip>
          <a:srcRect b="34810" l="0" r="0" t="0"/>
          <a:stretch/>
        </p:blipFill>
        <p:spPr>
          <a:xfrm>
            <a:off x="146750" y="2473375"/>
            <a:ext cx="1258750" cy="721864"/>
          </a:xfrm>
          <a:prstGeom prst="rect">
            <a:avLst/>
          </a:prstGeom>
          <a:noFill/>
          <a:ln>
            <a:noFill/>
          </a:ln>
        </p:spPr>
      </p:pic>
      <p:pic>
        <p:nvPicPr>
          <p:cNvPr id="291" name="Google Shape;291;p26"/>
          <p:cNvPicPr preferRelativeResize="0"/>
          <p:nvPr/>
        </p:nvPicPr>
        <p:blipFill>
          <a:blip r:embed="rId7">
            <a:alphaModFix/>
          </a:blip>
          <a:stretch>
            <a:fillRect/>
          </a:stretch>
        </p:blipFill>
        <p:spPr>
          <a:xfrm>
            <a:off x="140350" y="3539975"/>
            <a:ext cx="2059175" cy="454775"/>
          </a:xfrm>
          <a:prstGeom prst="rect">
            <a:avLst/>
          </a:prstGeom>
          <a:noFill/>
          <a:ln>
            <a:noFill/>
          </a:ln>
        </p:spPr>
      </p:pic>
      <p:pic>
        <p:nvPicPr>
          <p:cNvPr id="292" name="Google Shape;292;p26"/>
          <p:cNvPicPr preferRelativeResize="0"/>
          <p:nvPr/>
        </p:nvPicPr>
        <p:blipFill>
          <a:blip r:embed="rId8">
            <a:alphaModFix/>
          </a:blip>
          <a:stretch>
            <a:fillRect/>
          </a:stretch>
        </p:blipFill>
        <p:spPr>
          <a:xfrm>
            <a:off x="-23250" y="4054750"/>
            <a:ext cx="3237925" cy="1016750"/>
          </a:xfrm>
          <a:prstGeom prst="rect">
            <a:avLst/>
          </a:prstGeom>
          <a:noFill/>
          <a:ln>
            <a:noFill/>
          </a:ln>
        </p:spPr>
      </p:pic>
      <p:pic>
        <p:nvPicPr>
          <p:cNvPr id="293" name="Google Shape;293;p26"/>
          <p:cNvPicPr preferRelativeResize="0"/>
          <p:nvPr/>
        </p:nvPicPr>
        <p:blipFill rotWithShape="1">
          <a:blip r:embed="rId9">
            <a:alphaModFix/>
          </a:blip>
          <a:srcRect b="37126" l="10437" r="11783" t="37206"/>
          <a:stretch/>
        </p:blipFill>
        <p:spPr>
          <a:xfrm>
            <a:off x="1524000" y="2473375"/>
            <a:ext cx="2187426" cy="721875"/>
          </a:xfrm>
          <a:prstGeom prst="rect">
            <a:avLst/>
          </a:prstGeom>
          <a:noFill/>
          <a:ln>
            <a:noFill/>
          </a:ln>
        </p:spPr>
      </p:pic>
      <p:pic>
        <p:nvPicPr>
          <p:cNvPr id="294" name="Google Shape;294;p26"/>
          <p:cNvPicPr preferRelativeResize="0"/>
          <p:nvPr/>
        </p:nvPicPr>
        <p:blipFill rotWithShape="1">
          <a:blip r:embed="rId10">
            <a:alphaModFix/>
          </a:blip>
          <a:srcRect b="-4949" l="-1877" r="27378" t="4950"/>
          <a:stretch/>
        </p:blipFill>
        <p:spPr>
          <a:xfrm>
            <a:off x="4514900" y="3021000"/>
            <a:ext cx="2268842" cy="2274727"/>
          </a:xfrm>
          <a:prstGeom prst="rect">
            <a:avLst/>
          </a:prstGeom>
          <a:noFill/>
          <a:ln>
            <a:noFill/>
          </a:ln>
        </p:spPr>
      </p:pic>
      <p:pic>
        <p:nvPicPr>
          <p:cNvPr id="295" name="Google Shape;295;p26"/>
          <p:cNvPicPr preferRelativeResize="0"/>
          <p:nvPr/>
        </p:nvPicPr>
        <p:blipFill>
          <a:blip r:embed="rId11">
            <a:alphaModFix/>
          </a:blip>
          <a:stretch>
            <a:fillRect/>
          </a:stretch>
        </p:blipFill>
        <p:spPr>
          <a:xfrm>
            <a:off x="2498513" y="3292475"/>
            <a:ext cx="1130250" cy="1130250"/>
          </a:xfrm>
          <a:prstGeom prst="rect">
            <a:avLst/>
          </a:prstGeom>
          <a:noFill/>
          <a:ln>
            <a:noFill/>
          </a:ln>
        </p:spPr>
      </p:pic>
      <p:pic>
        <p:nvPicPr>
          <p:cNvPr id="296" name="Google Shape;296;p26"/>
          <p:cNvPicPr preferRelativeResize="0"/>
          <p:nvPr/>
        </p:nvPicPr>
        <p:blipFill rotWithShape="1">
          <a:blip r:embed="rId12">
            <a:alphaModFix/>
          </a:blip>
          <a:srcRect b="-40907" l="22840" r="22840" t="31558"/>
          <a:stretch/>
        </p:blipFill>
        <p:spPr>
          <a:xfrm>
            <a:off x="4033675" y="3021000"/>
            <a:ext cx="1343624" cy="3606322"/>
          </a:xfrm>
          <a:prstGeom prst="rect">
            <a:avLst/>
          </a:prstGeom>
          <a:noFill/>
          <a:ln>
            <a:noFill/>
          </a:ln>
        </p:spPr>
      </p:pic>
      <p:sp>
        <p:nvSpPr>
          <p:cNvPr id="297" name="Google Shape;297;p26"/>
          <p:cNvSpPr txBox="1"/>
          <p:nvPr/>
        </p:nvSpPr>
        <p:spPr>
          <a:xfrm>
            <a:off x="186125" y="795200"/>
            <a:ext cx="3756000" cy="16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Harvard University</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MPA/ID Quantitative Economics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University of California at Berkeley</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BS Business Administration + BA Philosophy</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303" name="Google Shape;30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28"/>
          <p:cNvSpPr/>
          <p:nvPr/>
        </p:nvSpPr>
        <p:spPr>
          <a:xfrm>
            <a:off x="3298871" y="614950"/>
            <a:ext cx="1037100" cy="4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Ease</a:t>
            </a:r>
            <a:endParaRPr b="1" sz="1200">
              <a:solidFill>
                <a:srgbClr val="FFFFFF"/>
              </a:solidFill>
              <a:latin typeface="Proxima Nova"/>
              <a:ea typeface="Proxima Nova"/>
              <a:cs typeface="Proxima Nova"/>
              <a:sym typeface="Proxima Nova"/>
            </a:endParaRPr>
          </a:p>
        </p:txBody>
      </p:sp>
      <p:sp>
        <p:nvSpPr>
          <p:cNvPr id="310" name="Google Shape;310;p28"/>
          <p:cNvSpPr/>
          <p:nvPr/>
        </p:nvSpPr>
        <p:spPr>
          <a:xfrm>
            <a:off x="4348055" y="614950"/>
            <a:ext cx="1037100" cy="4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Accuracy</a:t>
            </a:r>
            <a:endParaRPr b="1" sz="1200">
              <a:solidFill>
                <a:srgbClr val="FFFFFF"/>
              </a:solidFill>
              <a:latin typeface="Proxima Nova"/>
              <a:ea typeface="Proxima Nova"/>
              <a:cs typeface="Proxima Nova"/>
              <a:sym typeface="Proxima Nova"/>
            </a:endParaRPr>
          </a:p>
        </p:txBody>
      </p:sp>
      <p:sp>
        <p:nvSpPr>
          <p:cNvPr id="311" name="Google Shape;311;p28"/>
          <p:cNvSpPr/>
          <p:nvPr/>
        </p:nvSpPr>
        <p:spPr>
          <a:xfrm>
            <a:off x="6446400" y="614950"/>
            <a:ext cx="1862400" cy="4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Notes</a:t>
            </a:r>
            <a:endParaRPr b="1" sz="1200">
              <a:solidFill>
                <a:srgbClr val="FFFFFF"/>
              </a:solidFill>
              <a:latin typeface="Proxima Nova"/>
              <a:ea typeface="Proxima Nova"/>
              <a:cs typeface="Proxima Nova"/>
              <a:sym typeface="Proxima Nova"/>
            </a:endParaRPr>
          </a:p>
        </p:txBody>
      </p:sp>
      <p:sp>
        <p:nvSpPr>
          <p:cNvPr id="312" name="Google Shape;312;p28"/>
          <p:cNvSpPr/>
          <p:nvPr/>
        </p:nvSpPr>
        <p:spPr>
          <a:xfrm>
            <a:off x="835237" y="614950"/>
            <a:ext cx="2451300" cy="4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Approaches - To Do</a:t>
            </a:r>
            <a:endParaRPr b="1" sz="1800">
              <a:solidFill>
                <a:srgbClr val="FFFFFF"/>
              </a:solidFill>
              <a:latin typeface="Proxima Nova"/>
              <a:ea typeface="Proxima Nova"/>
              <a:cs typeface="Proxima Nova"/>
              <a:sym typeface="Proxima Nova"/>
            </a:endParaRPr>
          </a:p>
        </p:txBody>
      </p:sp>
      <p:grpSp>
        <p:nvGrpSpPr>
          <p:cNvPr id="313" name="Google Shape;313;p28"/>
          <p:cNvGrpSpPr/>
          <p:nvPr/>
        </p:nvGrpSpPr>
        <p:grpSpPr>
          <a:xfrm>
            <a:off x="836052" y="1941631"/>
            <a:ext cx="7471587" cy="828435"/>
            <a:chOff x="943723" y="3098500"/>
            <a:chExt cx="7257491" cy="674456"/>
          </a:xfrm>
        </p:grpSpPr>
        <p:sp>
          <p:nvSpPr>
            <p:cNvPr id="314" name="Google Shape;314;p28"/>
            <p:cNvSpPr/>
            <p:nvPr/>
          </p:nvSpPr>
          <p:spPr>
            <a:xfrm>
              <a:off x="6392215" y="3098515"/>
              <a:ext cx="1809000" cy="6744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chemeClr val="lt1"/>
                </a:solidFill>
                <a:latin typeface="Proxima Nova"/>
                <a:ea typeface="Proxima Nova"/>
                <a:cs typeface="Proxima Nova"/>
                <a:sym typeface="Proxima Nova"/>
              </a:endParaRPr>
            </a:p>
          </p:txBody>
        </p:sp>
        <p:sp>
          <p:nvSpPr>
            <p:cNvPr id="315" name="Google Shape;315;p28"/>
            <p:cNvSpPr/>
            <p:nvPr/>
          </p:nvSpPr>
          <p:spPr>
            <a:xfrm>
              <a:off x="943723" y="3098500"/>
              <a:ext cx="23799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6" name="Google Shape;316;p28"/>
            <p:cNvSpPr/>
            <p:nvPr/>
          </p:nvSpPr>
          <p:spPr>
            <a:xfrm>
              <a:off x="1632122" y="3098513"/>
              <a:ext cx="674400" cy="674400"/>
            </a:xfrm>
            <a:prstGeom prst="rtTriangle">
              <a:avLst/>
            </a:prstGeom>
            <a:solidFill>
              <a:srgbClr val="52B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7" name="Google Shape;317;p28"/>
            <p:cNvSpPr/>
            <p:nvPr/>
          </p:nvSpPr>
          <p:spPr>
            <a:xfrm>
              <a:off x="943723" y="3098513"/>
              <a:ext cx="687600" cy="674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8" name="Google Shape;318;p28"/>
            <p:cNvSpPr/>
            <p:nvPr/>
          </p:nvSpPr>
          <p:spPr>
            <a:xfrm>
              <a:off x="3335463" y="3098513"/>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9" name="Google Shape;319;p28"/>
            <p:cNvSpPr/>
            <p:nvPr/>
          </p:nvSpPr>
          <p:spPr>
            <a:xfrm>
              <a:off x="4354429" y="3098513"/>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0" name="Google Shape;320;p28"/>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Proxima Nova"/>
                  <a:ea typeface="Proxima Nova"/>
                  <a:cs typeface="Proxima Nova"/>
                  <a:sym typeface="Proxima Nova"/>
                </a:rPr>
                <a:t>2</a:t>
              </a:r>
              <a:endParaRPr sz="1600">
                <a:solidFill>
                  <a:srgbClr val="FFFFFF"/>
                </a:solidFill>
                <a:latin typeface="Proxima Nova"/>
                <a:ea typeface="Proxima Nova"/>
                <a:cs typeface="Proxima Nova"/>
                <a:sym typeface="Proxima Nova"/>
              </a:endParaRPr>
            </a:p>
          </p:txBody>
        </p:sp>
        <p:sp>
          <p:nvSpPr>
            <p:cNvPr id="321" name="Google Shape;321;p28"/>
            <p:cNvSpPr/>
            <p:nvPr/>
          </p:nvSpPr>
          <p:spPr>
            <a:xfrm>
              <a:off x="1677840" y="3098556"/>
              <a:ext cx="1515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Oversampling / Undersampling</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lt1"/>
                  </a:solidFill>
                  <a:latin typeface="Proxima Nova"/>
                  <a:ea typeface="Proxima Nova"/>
                  <a:cs typeface="Proxima Nova"/>
                  <a:sym typeface="Proxima Nova"/>
                </a:rPr>
                <a:t>(Minority Class)</a:t>
              </a:r>
              <a:endParaRPr b="1" sz="1200">
                <a:solidFill>
                  <a:srgbClr val="FFFFFF"/>
                </a:solidFill>
                <a:latin typeface="Proxima Nova"/>
                <a:ea typeface="Proxima Nova"/>
                <a:cs typeface="Proxima Nova"/>
                <a:sym typeface="Proxima Nova"/>
              </a:endParaRPr>
            </a:p>
          </p:txBody>
        </p:sp>
      </p:grpSp>
      <p:sp>
        <p:nvSpPr>
          <p:cNvPr id="322" name="Google Shape;322;p28"/>
          <p:cNvSpPr/>
          <p:nvPr/>
        </p:nvSpPr>
        <p:spPr>
          <a:xfrm rot="-2700000">
            <a:off x="3686081" y="2247416"/>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3" name="Google Shape;323;p28"/>
          <p:cNvSpPr/>
          <p:nvPr/>
        </p:nvSpPr>
        <p:spPr>
          <a:xfrm rot="-2700000">
            <a:off x="3686081" y="3054866"/>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324" name="Google Shape;324;p28"/>
          <p:cNvGrpSpPr/>
          <p:nvPr/>
        </p:nvGrpSpPr>
        <p:grpSpPr>
          <a:xfrm>
            <a:off x="836052" y="1104575"/>
            <a:ext cx="7471539" cy="2251265"/>
            <a:chOff x="943723" y="3098500"/>
            <a:chExt cx="7257444" cy="1832830"/>
          </a:xfrm>
        </p:grpSpPr>
        <p:sp>
          <p:nvSpPr>
            <p:cNvPr id="325" name="Google Shape;325;p28"/>
            <p:cNvSpPr/>
            <p:nvPr/>
          </p:nvSpPr>
          <p:spPr>
            <a:xfrm>
              <a:off x="6392168" y="3098521"/>
              <a:ext cx="1809000" cy="674400"/>
            </a:xfrm>
            <a:prstGeom prst="rect">
              <a:avLst/>
            </a:prstGeom>
            <a:solidFill>
              <a:schemeClr val="dk2"/>
            </a:solidFill>
            <a:ln>
              <a:noFill/>
            </a:ln>
          </p:spPr>
          <p:txBody>
            <a:bodyPr anchorCtr="0" anchor="t" bIns="91425" lIns="91425" spcFirstLastPara="1" rIns="91425" wrap="square" tIns="91425">
              <a:noAutofit/>
            </a:bodyPr>
            <a:lstStyle/>
            <a:p>
              <a:pPr indent="-177800" lvl="0" marL="171450" rtl="0" algn="l">
                <a:lnSpc>
                  <a:spcPct val="115000"/>
                </a:lnSpc>
                <a:spcBef>
                  <a:spcPts val="0"/>
                </a:spcBef>
                <a:spcAft>
                  <a:spcPts val="0"/>
                </a:spcAft>
                <a:buClr>
                  <a:schemeClr val="lt1"/>
                </a:buClr>
                <a:buSzPts val="1000"/>
                <a:buFont typeface="Proxima Nova"/>
                <a:buChar char="●"/>
              </a:pPr>
              <a:r>
                <a:rPr lang="en" sz="1000">
                  <a:solidFill>
                    <a:schemeClr val="lt1"/>
                  </a:solidFill>
                  <a:latin typeface="Proxima Nova"/>
                  <a:ea typeface="Proxima Nova"/>
                  <a:cs typeface="Proxima Nova"/>
                  <a:sym typeface="Proxima Nova"/>
                </a:rPr>
                <a:t>Prediction across</a:t>
              </a:r>
              <a:r>
                <a:rPr b="1" lang="en" sz="1000">
                  <a:solidFill>
                    <a:schemeClr val="lt1"/>
                  </a:solidFill>
                  <a:latin typeface="Proxima Nova"/>
                  <a:ea typeface="Proxima Nova"/>
                  <a:cs typeface="Proxima Nova"/>
                  <a:sym typeface="Proxima Nova"/>
                </a:rPr>
                <a:t> SINGLE categories</a:t>
              </a:r>
              <a:endParaRPr sz="1000">
                <a:solidFill>
                  <a:schemeClr val="lt1"/>
                </a:solidFill>
                <a:latin typeface="Proxima Nova"/>
                <a:ea typeface="Proxima Nova"/>
                <a:cs typeface="Proxima Nova"/>
                <a:sym typeface="Proxima Nova"/>
              </a:endParaRPr>
            </a:p>
            <a:p>
              <a:pPr indent="-177800" lvl="0" marL="171450" rtl="0" algn="l">
                <a:lnSpc>
                  <a:spcPct val="115000"/>
                </a:lnSpc>
                <a:spcBef>
                  <a:spcPts val="0"/>
                </a:spcBef>
                <a:spcAft>
                  <a:spcPts val="0"/>
                </a:spcAft>
                <a:buClr>
                  <a:schemeClr val="lt1"/>
                </a:buClr>
                <a:buSzPts val="1000"/>
                <a:buFont typeface="Proxima Nova"/>
                <a:buChar char="●"/>
              </a:pPr>
              <a:r>
                <a:rPr b="1" lang="en" sz="1000">
                  <a:solidFill>
                    <a:schemeClr val="lt1"/>
                  </a:solidFill>
                  <a:latin typeface="Proxima Nova"/>
                  <a:ea typeface="Proxima Nova"/>
                  <a:cs typeface="Proxima Nova"/>
                  <a:sym typeface="Proxima Nova"/>
                </a:rPr>
                <a:t>Collaborative filtering DILUTED?</a:t>
              </a:r>
              <a:endParaRPr b="1" sz="1000">
                <a:solidFill>
                  <a:schemeClr val="lt1"/>
                </a:solidFill>
                <a:latin typeface="Proxima Nova"/>
                <a:ea typeface="Proxima Nova"/>
                <a:cs typeface="Proxima Nova"/>
                <a:sym typeface="Proxima Nova"/>
              </a:endParaRPr>
            </a:p>
            <a:p>
              <a:pPr indent="-177800" lvl="0" marL="171450" rtl="0" algn="l">
                <a:lnSpc>
                  <a:spcPct val="115000"/>
                </a:lnSpc>
                <a:spcBef>
                  <a:spcPts val="0"/>
                </a:spcBef>
                <a:spcAft>
                  <a:spcPts val="0"/>
                </a:spcAft>
                <a:buClr>
                  <a:schemeClr val="lt1"/>
                </a:buClr>
                <a:buSzPts val="1000"/>
                <a:buFont typeface="Proxima Nova"/>
                <a:buChar char="●"/>
              </a:pPr>
              <a:r>
                <a:t/>
              </a:r>
              <a:endParaRPr b="1" sz="1000">
                <a:solidFill>
                  <a:schemeClr val="lt1"/>
                </a:solidFill>
                <a:latin typeface="Proxima Nova"/>
                <a:ea typeface="Proxima Nova"/>
                <a:cs typeface="Proxima Nova"/>
                <a:sym typeface="Proxima Nova"/>
              </a:endParaRPr>
            </a:p>
            <a:p>
              <a:pPr indent="-177800" lvl="0" marL="171450" rtl="0" algn="l">
                <a:lnSpc>
                  <a:spcPct val="115000"/>
                </a:lnSpc>
                <a:spcBef>
                  <a:spcPts val="0"/>
                </a:spcBef>
                <a:spcAft>
                  <a:spcPts val="0"/>
                </a:spcAft>
                <a:buClr>
                  <a:schemeClr val="lt1"/>
                </a:buClr>
                <a:buSzPts val="1000"/>
                <a:buFont typeface="Proxima Nova"/>
                <a:buChar char="●"/>
              </a:pPr>
              <a:r>
                <a:t/>
              </a:r>
              <a:endParaRPr b="1" sz="1000">
                <a:solidFill>
                  <a:schemeClr val="lt1"/>
                </a:solidFill>
                <a:latin typeface="Proxima Nova"/>
                <a:ea typeface="Proxima Nova"/>
                <a:cs typeface="Proxima Nova"/>
                <a:sym typeface="Proxima Nova"/>
              </a:endParaRPr>
            </a:p>
            <a:p>
              <a:pPr indent="-177800" lvl="1" marL="171450" rtl="0" algn="l">
                <a:lnSpc>
                  <a:spcPct val="115000"/>
                </a:lnSpc>
                <a:spcBef>
                  <a:spcPts val="0"/>
                </a:spcBef>
                <a:spcAft>
                  <a:spcPts val="0"/>
                </a:spcAft>
                <a:buClr>
                  <a:schemeClr val="lt1"/>
                </a:buClr>
                <a:buSzPts val="1000"/>
                <a:buFont typeface="Proxima Nova"/>
                <a:buChar char="○"/>
              </a:pPr>
              <a:r>
                <a:t/>
              </a:r>
              <a:endParaRPr b="1" sz="1000">
                <a:solidFill>
                  <a:schemeClr val="lt1"/>
                </a:solidFill>
                <a:latin typeface="Proxima Nova"/>
                <a:ea typeface="Proxima Nova"/>
                <a:cs typeface="Proxima Nova"/>
                <a:sym typeface="Proxima Nova"/>
              </a:endParaRPr>
            </a:p>
            <a:p>
              <a:pPr indent="-190500" lvl="0" marL="171450" rtl="0" algn="l">
                <a:lnSpc>
                  <a:spcPct val="115000"/>
                </a:lnSpc>
                <a:spcBef>
                  <a:spcPts val="0"/>
                </a:spcBef>
                <a:spcAft>
                  <a:spcPts val="0"/>
                </a:spcAft>
                <a:buClr>
                  <a:schemeClr val="lt1"/>
                </a:buClr>
                <a:buSzPts val="1200"/>
                <a:buFont typeface="Proxima Nova"/>
                <a:buChar char="●"/>
              </a:pPr>
              <a:r>
                <a:t/>
              </a:r>
              <a:endParaRPr b="1" sz="1200">
                <a:solidFill>
                  <a:schemeClr val="lt1"/>
                </a:solidFill>
                <a:latin typeface="Proxima Nova"/>
                <a:ea typeface="Proxima Nova"/>
                <a:cs typeface="Proxima Nova"/>
                <a:sym typeface="Proxima Nova"/>
              </a:endParaRPr>
            </a:p>
          </p:txBody>
        </p:sp>
        <p:sp>
          <p:nvSpPr>
            <p:cNvPr id="326" name="Google Shape;326;p28"/>
            <p:cNvSpPr/>
            <p:nvPr/>
          </p:nvSpPr>
          <p:spPr>
            <a:xfrm>
              <a:off x="943723" y="3098500"/>
              <a:ext cx="23799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7" name="Google Shape;327;p28"/>
            <p:cNvSpPr/>
            <p:nvPr/>
          </p:nvSpPr>
          <p:spPr>
            <a:xfrm>
              <a:off x="1632122" y="3098513"/>
              <a:ext cx="674400" cy="674400"/>
            </a:xfrm>
            <a:prstGeom prst="rtTriangle">
              <a:avLst/>
            </a:prstGeom>
            <a:solidFill>
              <a:srgbClr val="52B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8" name="Google Shape;328;p28"/>
            <p:cNvSpPr/>
            <p:nvPr/>
          </p:nvSpPr>
          <p:spPr>
            <a:xfrm>
              <a:off x="943723" y="3098513"/>
              <a:ext cx="687600" cy="674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9" name="Google Shape;329;p28"/>
            <p:cNvSpPr/>
            <p:nvPr/>
          </p:nvSpPr>
          <p:spPr>
            <a:xfrm>
              <a:off x="3335463" y="3098513"/>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0" name="Google Shape;330;p28"/>
            <p:cNvSpPr/>
            <p:nvPr/>
          </p:nvSpPr>
          <p:spPr>
            <a:xfrm>
              <a:off x="4354429" y="3098513"/>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1" name="Google Shape;331;p28"/>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Proxima Nova"/>
                  <a:ea typeface="Proxima Nova"/>
                  <a:cs typeface="Proxima Nova"/>
                  <a:sym typeface="Proxima Nova"/>
                </a:rPr>
                <a:t>1</a:t>
              </a:r>
              <a:endParaRPr sz="1600">
                <a:solidFill>
                  <a:srgbClr val="FFFFFF"/>
                </a:solidFill>
                <a:latin typeface="Proxima Nova"/>
                <a:ea typeface="Proxima Nova"/>
                <a:cs typeface="Proxima Nova"/>
                <a:sym typeface="Proxima Nova"/>
              </a:endParaRPr>
            </a:p>
          </p:txBody>
        </p:sp>
        <p:sp>
          <p:nvSpPr>
            <p:cNvPr id="332" name="Google Shape;332;p28"/>
            <p:cNvSpPr/>
            <p:nvPr/>
          </p:nvSpPr>
          <p:spPr>
            <a:xfrm rot="-2700000">
              <a:off x="4705833" y="4723594"/>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3" name="Google Shape;333;p28"/>
            <p:cNvSpPr/>
            <p:nvPr/>
          </p:nvSpPr>
          <p:spPr>
            <a:xfrm>
              <a:off x="1677840" y="3098561"/>
              <a:ext cx="1447200" cy="6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LSTM / GRU Architectures</a:t>
              </a:r>
              <a:endParaRPr b="1" sz="1200">
                <a:solidFill>
                  <a:srgbClr val="FFFFFF"/>
                </a:solidFill>
                <a:latin typeface="Proxima Nova"/>
                <a:ea typeface="Proxima Nova"/>
                <a:cs typeface="Proxima Nova"/>
                <a:sym typeface="Proxima Nova"/>
              </a:endParaRPr>
            </a:p>
          </p:txBody>
        </p:sp>
      </p:grpSp>
      <p:sp>
        <p:nvSpPr>
          <p:cNvPr id="334" name="Google Shape;334;p28"/>
          <p:cNvSpPr/>
          <p:nvPr/>
        </p:nvSpPr>
        <p:spPr>
          <a:xfrm rot="-2700000">
            <a:off x="4713656" y="3085104"/>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335" name="Google Shape;335;p28"/>
          <p:cNvGrpSpPr/>
          <p:nvPr/>
        </p:nvGrpSpPr>
        <p:grpSpPr>
          <a:xfrm>
            <a:off x="836052" y="3621554"/>
            <a:ext cx="7473687" cy="831886"/>
            <a:chOff x="943723" y="3783775"/>
            <a:chExt cx="7259531" cy="677266"/>
          </a:xfrm>
        </p:grpSpPr>
        <p:sp>
          <p:nvSpPr>
            <p:cNvPr id="336" name="Google Shape;336;p28"/>
            <p:cNvSpPr/>
            <p:nvPr/>
          </p:nvSpPr>
          <p:spPr>
            <a:xfrm>
              <a:off x="6394255" y="3786641"/>
              <a:ext cx="1809000" cy="674400"/>
            </a:xfrm>
            <a:prstGeom prst="rect">
              <a:avLst/>
            </a:prstGeom>
            <a:solidFill>
              <a:schemeClr val="dk2"/>
            </a:solidFill>
            <a:ln>
              <a:noFill/>
            </a:ln>
          </p:spPr>
          <p:txBody>
            <a:bodyPr anchorCtr="0" anchor="t" bIns="91425" lIns="91425" spcFirstLastPara="1" rIns="91425" wrap="square" tIns="91425">
              <a:noAutofit/>
            </a:bodyPr>
            <a:lstStyle/>
            <a:p>
              <a:pPr indent="-234950" lvl="0" marL="171450" rtl="0" algn="l">
                <a:lnSpc>
                  <a:spcPct val="115000"/>
                </a:lnSpc>
                <a:spcBef>
                  <a:spcPts val="0"/>
                </a:spcBef>
                <a:spcAft>
                  <a:spcPts val="0"/>
                </a:spcAft>
                <a:buClr>
                  <a:schemeClr val="lt1"/>
                </a:buClr>
                <a:buSzPts val="1000"/>
                <a:buFont typeface="Proxima Nova"/>
                <a:buChar char="●"/>
              </a:pPr>
              <a:r>
                <a:rPr b="1" lang="en" sz="1000">
                  <a:solidFill>
                    <a:schemeClr val="lt1"/>
                  </a:solidFill>
                  <a:latin typeface="Proxima Nova"/>
                  <a:ea typeface="Proxima Nova"/>
                  <a:cs typeface="Proxima Nova"/>
                  <a:sym typeface="Proxima Nova"/>
                </a:rPr>
                <a:t>STRONGER</a:t>
              </a:r>
              <a:r>
                <a:rPr b="1" lang="en" sz="1000">
                  <a:solidFill>
                    <a:schemeClr val="lt1"/>
                  </a:solidFill>
                  <a:latin typeface="Proxima Nova"/>
                  <a:ea typeface="Proxima Nova"/>
                  <a:cs typeface="Proxima Nova"/>
                  <a:sym typeface="Proxima Nova"/>
                </a:rPr>
                <a:t> country comparisons</a:t>
              </a:r>
              <a:endParaRPr b="1" sz="1000">
                <a:solidFill>
                  <a:schemeClr val="lt1"/>
                </a:solidFill>
                <a:latin typeface="Proxima Nova"/>
                <a:ea typeface="Proxima Nova"/>
                <a:cs typeface="Proxima Nova"/>
                <a:sym typeface="Proxima Nova"/>
              </a:endParaRPr>
            </a:p>
            <a:p>
              <a:pPr indent="-234950" lvl="0" marL="171450" rtl="0" algn="l">
                <a:lnSpc>
                  <a:spcPct val="115000"/>
                </a:lnSpc>
                <a:spcBef>
                  <a:spcPts val="0"/>
                </a:spcBef>
                <a:spcAft>
                  <a:spcPts val="0"/>
                </a:spcAft>
                <a:buClr>
                  <a:schemeClr val="lt1"/>
                </a:buClr>
                <a:buSzPts val="1000"/>
                <a:buFont typeface="Proxima Nova"/>
                <a:buChar char="●"/>
              </a:pPr>
              <a:r>
                <a:rPr b="1" lang="en" sz="1000">
                  <a:solidFill>
                    <a:schemeClr val="lt1"/>
                  </a:solidFill>
                  <a:latin typeface="Proxima Nova"/>
                  <a:ea typeface="Proxima Nova"/>
                  <a:cs typeface="Proxima Nova"/>
                  <a:sym typeface="Proxima Nova"/>
                </a:rPr>
                <a:t>Human INTERPRETABLE</a:t>
              </a:r>
              <a:endParaRPr b="1" sz="1000">
                <a:solidFill>
                  <a:schemeClr val="lt1"/>
                </a:solidFill>
                <a:latin typeface="Proxima Nova"/>
                <a:ea typeface="Proxima Nova"/>
                <a:cs typeface="Proxima Nova"/>
                <a:sym typeface="Proxima Nova"/>
              </a:endParaRPr>
            </a:p>
            <a:p>
              <a:pPr indent="-234950" lvl="0" marL="171450" rtl="0" algn="l">
                <a:lnSpc>
                  <a:spcPct val="115000"/>
                </a:lnSpc>
                <a:spcBef>
                  <a:spcPts val="0"/>
                </a:spcBef>
                <a:spcAft>
                  <a:spcPts val="0"/>
                </a:spcAft>
                <a:buClr>
                  <a:schemeClr val="lt1"/>
                </a:buClr>
                <a:buSzPts val="1000"/>
                <a:buFont typeface="Proxima Nova"/>
                <a:buChar char="●"/>
              </a:pPr>
              <a:r>
                <a:rPr lang="en" sz="1000">
                  <a:solidFill>
                    <a:schemeClr val="lt1"/>
                  </a:solidFill>
                  <a:latin typeface="Proxima Nova"/>
                  <a:ea typeface="Proxima Nova"/>
                  <a:cs typeface="Proxima Nova"/>
                  <a:sym typeface="Proxima Nova"/>
                </a:rPr>
                <a:t>May be </a:t>
              </a:r>
              <a:r>
                <a:rPr b="1" lang="en" sz="1000">
                  <a:solidFill>
                    <a:schemeClr val="lt1"/>
                  </a:solidFill>
                  <a:latin typeface="Proxima Nova"/>
                  <a:ea typeface="Proxima Nova"/>
                  <a:cs typeface="Proxima Nova"/>
                  <a:sym typeface="Proxima Nova"/>
                </a:rPr>
                <a:t>redundant</a:t>
              </a:r>
              <a:endParaRPr b="1" sz="1200">
                <a:solidFill>
                  <a:schemeClr val="lt1"/>
                </a:solidFill>
                <a:latin typeface="Proxima Nova"/>
                <a:ea typeface="Proxima Nova"/>
                <a:cs typeface="Proxima Nova"/>
                <a:sym typeface="Proxima Nova"/>
              </a:endParaRPr>
            </a:p>
          </p:txBody>
        </p:sp>
        <p:sp>
          <p:nvSpPr>
            <p:cNvPr id="337" name="Google Shape;337;p28"/>
            <p:cNvSpPr/>
            <p:nvPr/>
          </p:nvSpPr>
          <p:spPr>
            <a:xfrm>
              <a:off x="943723" y="3783775"/>
              <a:ext cx="23799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8" name="Google Shape;338;p28"/>
            <p:cNvSpPr/>
            <p:nvPr/>
          </p:nvSpPr>
          <p:spPr>
            <a:xfrm>
              <a:off x="1632122" y="3783788"/>
              <a:ext cx="674400" cy="674400"/>
            </a:xfrm>
            <a:prstGeom prst="rtTriangle">
              <a:avLst/>
            </a:prstGeom>
            <a:solidFill>
              <a:srgbClr val="52B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9" name="Google Shape;339;p28"/>
            <p:cNvSpPr/>
            <p:nvPr/>
          </p:nvSpPr>
          <p:spPr>
            <a:xfrm>
              <a:off x="943723" y="3783788"/>
              <a:ext cx="687600" cy="674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0" name="Google Shape;340;p28"/>
            <p:cNvSpPr/>
            <p:nvPr/>
          </p:nvSpPr>
          <p:spPr>
            <a:xfrm>
              <a:off x="3335463" y="3783788"/>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1" name="Google Shape;341;p28"/>
            <p:cNvSpPr/>
            <p:nvPr/>
          </p:nvSpPr>
          <p:spPr>
            <a:xfrm>
              <a:off x="4354429" y="3783788"/>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2" name="Google Shape;342;p28"/>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Proxima Nova"/>
                  <a:ea typeface="Proxima Nova"/>
                  <a:cs typeface="Proxima Nova"/>
                  <a:sym typeface="Proxima Nova"/>
                </a:rPr>
                <a:t>4</a:t>
              </a:r>
              <a:endParaRPr sz="1600">
                <a:solidFill>
                  <a:srgbClr val="FFFFFF"/>
                </a:solidFill>
                <a:latin typeface="Proxima Nova"/>
                <a:ea typeface="Proxima Nova"/>
                <a:cs typeface="Proxima Nova"/>
                <a:sym typeface="Proxima Nova"/>
              </a:endParaRPr>
            </a:p>
          </p:txBody>
        </p:sp>
        <p:sp>
          <p:nvSpPr>
            <p:cNvPr id="343" name="Google Shape;343;p28"/>
            <p:cNvSpPr/>
            <p:nvPr/>
          </p:nvSpPr>
          <p:spPr>
            <a:xfrm>
              <a:off x="1677840" y="3783833"/>
              <a:ext cx="1515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Graph Alignment</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lt1"/>
                  </a:solidFill>
                  <a:latin typeface="Proxima Nova"/>
                  <a:ea typeface="Proxima Nova"/>
                  <a:cs typeface="Proxima Nova"/>
                  <a:sym typeface="Proxima Nova"/>
                </a:rPr>
                <a:t>(DL Training + Feature Engineering)</a:t>
              </a:r>
              <a:endParaRPr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lt1"/>
                </a:solidFill>
                <a:latin typeface="Proxima Nova"/>
                <a:ea typeface="Proxima Nova"/>
                <a:cs typeface="Proxima Nova"/>
                <a:sym typeface="Proxima Nova"/>
              </a:endParaRPr>
            </a:p>
          </p:txBody>
        </p:sp>
      </p:grpSp>
      <p:sp>
        <p:nvSpPr>
          <p:cNvPr id="344" name="Google Shape;344;p28"/>
          <p:cNvSpPr/>
          <p:nvPr/>
        </p:nvSpPr>
        <p:spPr>
          <a:xfrm rot="-2700000">
            <a:off x="4713656" y="3977354"/>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5" name="Google Shape;345;p28"/>
          <p:cNvSpPr/>
          <p:nvPr/>
        </p:nvSpPr>
        <p:spPr>
          <a:xfrm>
            <a:off x="3606224" y="3805847"/>
            <a:ext cx="422400" cy="5040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6" name="Google Shape;346;p28"/>
          <p:cNvSpPr/>
          <p:nvPr/>
        </p:nvSpPr>
        <p:spPr>
          <a:xfrm>
            <a:off x="5397230" y="613725"/>
            <a:ext cx="1037100" cy="4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Time Dimension</a:t>
            </a:r>
            <a:endParaRPr b="1" sz="1200">
              <a:solidFill>
                <a:srgbClr val="FFFFFF"/>
              </a:solidFill>
              <a:latin typeface="Proxima Nova"/>
              <a:ea typeface="Proxima Nova"/>
              <a:cs typeface="Proxima Nova"/>
              <a:sym typeface="Proxima Nova"/>
            </a:endParaRPr>
          </a:p>
        </p:txBody>
      </p:sp>
      <p:sp>
        <p:nvSpPr>
          <p:cNvPr id="347" name="Google Shape;347;p28"/>
          <p:cNvSpPr/>
          <p:nvPr/>
        </p:nvSpPr>
        <p:spPr>
          <a:xfrm>
            <a:off x="5397373" y="1101715"/>
            <a:ext cx="1036800" cy="82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8" name="Google Shape;348;p28"/>
          <p:cNvSpPr/>
          <p:nvPr/>
        </p:nvSpPr>
        <p:spPr>
          <a:xfrm>
            <a:off x="5397373" y="1941678"/>
            <a:ext cx="1036800" cy="82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9" name="Google Shape;349;p28"/>
          <p:cNvSpPr/>
          <p:nvPr/>
        </p:nvSpPr>
        <p:spPr>
          <a:xfrm>
            <a:off x="5397373" y="2778690"/>
            <a:ext cx="1036800" cy="82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0" name="Google Shape;350;p28"/>
          <p:cNvSpPr/>
          <p:nvPr/>
        </p:nvSpPr>
        <p:spPr>
          <a:xfrm>
            <a:off x="5397373" y="3621540"/>
            <a:ext cx="1036800" cy="82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1" name="Google Shape;351;p28"/>
          <p:cNvSpPr/>
          <p:nvPr/>
        </p:nvSpPr>
        <p:spPr>
          <a:xfrm>
            <a:off x="5704574" y="2106160"/>
            <a:ext cx="422400" cy="5040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352" name="Google Shape;352;p28"/>
          <p:cNvGrpSpPr/>
          <p:nvPr/>
        </p:nvGrpSpPr>
        <p:grpSpPr>
          <a:xfrm>
            <a:off x="836052" y="2783354"/>
            <a:ext cx="7471540" cy="828436"/>
            <a:chOff x="943723" y="3783775"/>
            <a:chExt cx="7257445" cy="674458"/>
          </a:xfrm>
        </p:grpSpPr>
        <p:sp>
          <p:nvSpPr>
            <p:cNvPr id="353" name="Google Shape;353;p28"/>
            <p:cNvSpPr/>
            <p:nvPr/>
          </p:nvSpPr>
          <p:spPr>
            <a:xfrm>
              <a:off x="943723" y="3783775"/>
              <a:ext cx="23799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4" name="Google Shape;354;p28"/>
            <p:cNvSpPr/>
            <p:nvPr/>
          </p:nvSpPr>
          <p:spPr>
            <a:xfrm>
              <a:off x="1632122" y="3783788"/>
              <a:ext cx="674400" cy="674400"/>
            </a:xfrm>
            <a:prstGeom prst="rtTriangle">
              <a:avLst/>
            </a:prstGeom>
            <a:solidFill>
              <a:srgbClr val="52B0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5" name="Google Shape;355;p28"/>
            <p:cNvSpPr/>
            <p:nvPr/>
          </p:nvSpPr>
          <p:spPr>
            <a:xfrm>
              <a:off x="943723" y="3783788"/>
              <a:ext cx="687600" cy="674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6" name="Google Shape;356;p28"/>
            <p:cNvSpPr/>
            <p:nvPr/>
          </p:nvSpPr>
          <p:spPr>
            <a:xfrm>
              <a:off x="3335463" y="3783788"/>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7" name="Google Shape;357;p28"/>
            <p:cNvSpPr/>
            <p:nvPr/>
          </p:nvSpPr>
          <p:spPr>
            <a:xfrm>
              <a:off x="4354429" y="3783788"/>
              <a:ext cx="1007100" cy="67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8" name="Google Shape;358;p28"/>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Proxima Nova"/>
                  <a:ea typeface="Proxima Nova"/>
                  <a:cs typeface="Proxima Nova"/>
                  <a:sym typeface="Proxima Nova"/>
                </a:rPr>
                <a:t>3</a:t>
              </a:r>
              <a:endParaRPr sz="1600">
                <a:solidFill>
                  <a:srgbClr val="FFFFFF"/>
                </a:solidFill>
                <a:latin typeface="Proxima Nova"/>
                <a:ea typeface="Proxima Nova"/>
                <a:cs typeface="Proxima Nova"/>
                <a:sym typeface="Proxima Nova"/>
              </a:endParaRPr>
            </a:p>
          </p:txBody>
        </p:sp>
        <p:sp>
          <p:nvSpPr>
            <p:cNvPr id="359" name="Google Shape;359;p28"/>
            <p:cNvSpPr/>
            <p:nvPr/>
          </p:nvSpPr>
          <p:spPr>
            <a:xfrm>
              <a:off x="1677840" y="3783833"/>
              <a:ext cx="1515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Increasing Frequency of Time Features</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lt1"/>
                </a:solidFill>
                <a:latin typeface="Proxima Nova"/>
                <a:ea typeface="Proxima Nova"/>
                <a:cs typeface="Proxima Nova"/>
                <a:sym typeface="Proxima Nova"/>
              </a:endParaRPr>
            </a:p>
          </p:txBody>
        </p:sp>
        <p:sp>
          <p:nvSpPr>
            <p:cNvPr id="360" name="Google Shape;360;p28"/>
            <p:cNvSpPr/>
            <p:nvPr/>
          </p:nvSpPr>
          <p:spPr>
            <a:xfrm>
              <a:off x="6392169" y="3783792"/>
              <a:ext cx="1809000" cy="674400"/>
            </a:xfrm>
            <a:prstGeom prst="rect">
              <a:avLst/>
            </a:prstGeom>
            <a:solidFill>
              <a:schemeClr val="dk2"/>
            </a:solidFill>
            <a:ln>
              <a:noFill/>
            </a:ln>
          </p:spPr>
          <p:txBody>
            <a:bodyPr anchorCtr="0" anchor="t" bIns="91425" lIns="91425" spcFirstLastPara="1" rIns="91425" wrap="square" tIns="91425">
              <a:noAutofit/>
            </a:bodyPr>
            <a:lstStyle/>
            <a:p>
              <a:pPr indent="-177800" lvl="0" marL="171450" rtl="0" algn="l">
                <a:lnSpc>
                  <a:spcPct val="115000"/>
                </a:lnSpc>
                <a:spcBef>
                  <a:spcPts val="0"/>
                </a:spcBef>
                <a:spcAft>
                  <a:spcPts val="0"/>
                </a:spcAft>
                <a:buClr>
                  <a:schemeClr val="lt1"/>
                </a:buClr>
                <a:buSzPts val="1000"/>
                <a:buFont typeface="Proxima Nova"/>
                <a:buChar char="●"/>
              </a:pPr>
              <a:r>
                <a:rPr lang="en" sz="1000">
                  <a:solidFill>
                    <a:schemeClr val="lt1"/>
                  </a:solidFill>
                  <a:latin typeface="Proxima Nova"/>
                  <a:ea typeface="Proxima Nova"/>
                  <a:cs typeface="Proxima Nova"/>
                  <a:sym typeface="Proxima Nova"/>
                </a:rPr>
                <a:t>May lead to</a:t>
              </a:r>
              <a:r>
                <a:rPr b="1" lang="en" sz="1000">
                  <a:solidFill>
                    <a:schemeClr val="lt1"/>
                  </a:solidFill>
                  <a:latin typeface="Proxima Nova"/>
                  <a:ea typeface="Proxima Nova"/>
                  <a:cs typeface="Proxima Nova"/>
                  <a:sym typeface="Proxima Nova"/>
                </a:rPr>
                <a:t> overfitting</a:t>
              </a:r>
              <a:endParaRPr sz="1200">
                <a:solidFill>
                  <a:schemeClr val="lt1"/>
                </a:solidFill>
                <a:latin typeface="Proxima Nova"/>
                <a:ea typeface="Proxima Nova"/>
                <a:cs typeface="Proxima Nova"/>
                <a:sym typeface="Proxima Nova"/>
              </a:endParaRPr>
            </a:p>
          </p:txBody>
        </p:sp>
      </p:grpSp>
      <p:sp>
        <p:nvSpPr>
          <p:cNvPr id="361" name="Google Shape;361;p28"/>
          <p:cNvSpPr/>
          <p:nvPr/>
        </p:nvSpPr>
        <p:spPr>
          <a:xfrm>
            <a:off x="6445222" y="1941650"/>
            <a:ext cx="1862400" cy="828300"/>
          </a:xfrm>
          <a:prstGeom prst="rect">
            <a:avLst/>
          </a:prstGeom>
          <a:solidFill>
            <a:schemeClr val="dk2"/>
          </a:solidFill>
          <a:ln>
            <a:noFill/>
          </a:ln>
        </p:spPr>
        <p:txBody>
          <a:bodyPr anchorCtr="0" anchor="t" bIns="91425" lIns="91425" spcFirstLastPara="1" rIns="91425" wrap="square" tIns="91425">
            <a:noAutofit/>
          </a:bodyPr>
          <a:lstStyle/>
          <a:p>
            <a:pPr indent="-177800" lvl="0" marL="171450" rtl="0" algn="l">
              <a:lnSpc>
                <a:spcPct val="115000"/>
              </a:lnSpc>
              <a:spcBef>
                <a:spcPts val="0"/>
              </a:spcBef>
              <a:spcAft>
                <a:spcPts val="0"/>
              </a:spcAft>
              <a:buClr>
                <a:schemeClr val="lt1"/>
              </a:buClr>
              <a:buSzPts val="1000"/>
              <a:buFont typeface="Proxima Nova"/>
              <a:buChar char="●"/>
            </a:pPr>
            <a:r>
              <a:rPr b="1" lang="en" sz="1000">
                <a:solidFill>
                  <a:schemeClr val="lt1"/>
                </a:solidFill>
                <a:latin typeface="Proxima Nova"/>
                <a:ea typeface="Proxima Nova"/>
                <a:cs typeface="Proxima Nova"/>
                <a:sym typeface="Proxima Nova"/>
              </a:rPr>
              <a:t>EASY</a:t>
            </a:r>
            <a:r>
              <a:rPr b="1" lang="en" sz="1000">
                <a:solidFill>
                  <a:schemeClr val="lt1"/>
                </a:solidFill>
                <a:latin typeface="Proxima Nova"/>
                <a:ea typeface="Proxima Nova"/>
                <a:cs typeface="Proxima Nova"/>
                <a:sym typeface="Proxima Nova"/>
              </a:rPr>
              <a:t> to filter </a:t>
            </a:r>
            <a:r>
              <a:rPr lang="en" sz="1000">
                <a:solidFill>
                  <a:schemeClr val="lt1"/>
                </a:solidFill>
                <a:latin typeface="Proxima Nova"/>
                <a:ea typeface="Proxima Nova"/>
                <a:cs typeface="Proxima Nova"/>
                <a:sym typeface="Proxima Nova"/>
              </a:rPr>
              <a:t>to dense dataset</a:t>
            </a:r>
            <a:r>
              <a:rPr lang="en" sz="1000">
                <a:solidFill>
                  <a:schemeClr val="lt1"/>
                </a:solidFill>
                <a:latin typeface="Proxima Nova"/>
                <a:ea typeface="Proxima Nova"/>
                <a:cs typeface="Proxima Nova"/>
                <a:sym typeface="Proxima Nova"/>
              </a:rPr>
              <a:t>, but</a:t>
            </a:r>
            <a:r>
              <a:rPr b="1" lang="en" sz="1000">
                <a:solidFill>
                  <a:schemeClr val="lt1"/>
                </a:solidFill>
                <a:latin typeface="Proxima Nova"/>
                <a:ea typeface="Proxima Nova"/>
                <a:cs typeface="Proxima Nova"/>
                <a:sym typeface="Proxima Nova"/>
              </a:rPr>
              <a:t> LIMITS generalizability</a:t>
            </a:r>
            <a:endParaRPr b="1" sz="1000">
              <a:solidFill>
                <a:schemeClr val="lt1"/>
              </a:solidFill>
              <a:latin typeface="Proxima Nova"/>
              <a:ea typeface="Proxima Nova"/>
              <a:cs typeface="Proxima Nova"/>
              <a:sym typeface="Proxima Nova"/>
            </a:endParaRPr>
          </a:p>
        </p:txBody>
      </p:sp>
      <p:sp>
        <p:nvSpPr>
          <p:cNvPr id="362" name="Google Shape;362;p28"/>
          <p:cNvSpPr txBox="1"/>
          <p:nvPr/>
        </p:nvSpPr>
        <p:spPr>
          <a:xfrm>
            <a:off x="4518600" y="1139391"/>
            <a:ext cx="696000" cy="7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roxima Nova"/>
                <a:ea typeface="Proxima Nova"/>
                <a:cs typeface="Proxima Nova"/>
                <a:sym typeface="Proxima Nova"/>
              </a:rPr>
              <a:t>?</a:t>
            </a:r>
            <a:endParaRPr sz="3000">
              <a:solidFill>
                <a:srgbClr val="FFFFFF"/>
              </a:solidFill>
              <a:latin typeface="Proxima Nova"/>
              <a:ea typeface="Proxima Nova"/>
              <a:cs typeface="Proxima Nova"/>
              <a:sym typeface="Proxima Nova"/>
            </a:endParaRPr>
          </a:p>
        </p:txBody>
      </p:sp>
      <p:sp>
        <p:nvSpPr>
          <p:cNvPr id="363" name="Google Shape;363;p28"/>
          <p:cNvSpPr txBox="1"/>
          <p:nvPr/>
        </p:nvSpPr>
        <p:spPr>
          <a:xfrm>
            <a:off x="3469425" y="1139378"/>
            <a:ext cx="696000" cy="7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roxima Nova"/>
                <a:ea typeface="Proxima Nova"/>
                <a:cs typeface="Proxima Nova"/>
                <a:sym typeface="Proxima Nova"/>
              </a:rPr>
              <a:t>?</a:t>
            </a:r>
            <a:endParaRPr sz="3000">
              <a:solidFill>
                <a:srgbClr val="FFFFFF"/>
              </a:solidFill>
              <a:latin typeface="Proxima Nova"/>
              <a:ea typeface="Proxima Nova"/>
              <a:cs typeface="Proxima Nova"/>
              <a:sym typeface="Proxima Nova"/>
            </a:endParaRPr>
          </a:p>
        </p:txBody>
      </p:sp>
      <p:sp>
        <p:nvSpPr>
          <p:cNvPr id="364" name="Google Shape;364;p28"/>
          <p:cNvSpPr/>
          <p:nvPr/>
        </p:nvSpPr>
        <p:spPr>
          <a:xfrm>
            <a:off x="3627824" y="2943822"/>
            <a:ext cx="422400" cy="5040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5" name="Google Shape;365;p28"/>
          <p:cNvSpPr/>
          <p:nvPr/>
        </p:nvSpPr>
        <p:spPr>
          <a:xfrm rot="-2700000">
            <a:off x="4713656" y="2280141"/>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6" name="Google Shape;366;p28"/>
          <p:cNvSpPr/>
          <p:nvPr/>
        </p:nvSpPr>
        <p:spPr>
          <a:xfrm rot="-2700000">
            <a:off x="4724456" y="3137479"/>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7" name="Google Shape;367;p28"/>
          <p:cNvSpPr txBox="1"/>
          <p:nvPr/>
        </p:nvSpPr>
        <p:spPr>
          <a:xfrm>
            <a:off x="5567775" y="3660391"/>
            <a:ext cx="696000" cy="7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roxima Nova"/>
                <a:ea typeface="Proxima Nova"/>
                <a:cs typeface="Proxima Nova"/>
                <a:sym typeface="Proxima Nova"/>
              </a:rPr>
              <a:t>?</a:t>
            </a:r>
            <a:endParaRPr sz="3000">
              <a:solidFill>
                <a:srgbClr val="FFFFFF"/>
              </a:solidFill>
              <a:latin typeface="Proxima Nova"/>
              <a:ea typeface="Proxima Nova"/>
              <a:cs typeface="Proxima Nova"/>
              <a:sym typeface="Proxima Nova"/>
            </a:endParaRPr>
          </a:p>
        </p:txBody>
      </p:sp>
      <p:sp>
        <p:nvSpPr>
          <p:cNvPr id="368" name="Google Shape;368;p28"/>
          <p:cNvSpPr/>
          <p:nvPr/>
        </p:nvSpPr>
        <p:spPr>
          <a:xfrm rot="-2700000">
            <a:off x="5762831" y="3137416"/>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9" name="Google Shape;369;p28"/>
          <p:cNvSpPr/>
          <p:nvPr/>
        </p:nvSpPr>
        <p:spPr>
          <a:xfrm rot="-2700000">
            <a:off x="5762831" y="1457541"/>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txBox="1"/>
          <p:nvPr>
            <p:ph type="title"/>
          </p:nvPr>
        </p:nvSpPr>
        <p:spPr>
          <a:xfrm>
            <a:off x="311700" y="30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Raw Data Structure</a:t>
            </a:r>
            <a:endParaRPr/>
          </a:p>
        </p:txBody>
      </p:sp>
      <p:sp>
        <p:nvSpPr>
          <p:cNvPr id="375" name="Google Shape;37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6" name="Google Shape;376;p29"/>
          <p:cNvPicPr preferRelativeResize="0"/>
          <p:nvPr/>
        </p:nvPicPr>
        <p:blipFill>
          <a:blip r:embed="rId3">
            <a:alphaModFix/>
          </a:blip>
          <a:stretch>
            <a:fillRect/>
          </a:stretch>
        </p:blipFill>
        <p:spPr>
          <a:xfrm>
            <a:off x="1065688" y="1114898"/>
            <a:ext cx="7012618" cy="3658750"/>
          </a:xfrm>
          <a:prstGeom prst="rect">
            <a:avLst/>
          </a:prstGeom>
          <a:noFill/>
          <a:ln>
            <a:noFill/>
          </a:ln>
        </p:spPr>
      </p:pic>
      <p:sp>
        <p:nvSpPr>
          <p:cNvPr id="377" name="Google Shape;377;p29"/>
          <p:cNvSpPr txBox="1"/>
          <p:nvPr/>
        </p:nvSpPr>
        <p:spPr>
          <a:xfrm>
            <a:off x="1435400" y="1403750"/>
            <a:ext cx="2162400" cy="25122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8" name="Google Shape;378;p29"/>
          <p:cNvSpPr txBox="1"/>
          <p:nvPr/>
        </p:nvSpPr>
        <p:spPr>
          <a:xfrm>
            <a:off x="1435400" y="3989450"/>
            <a:ext cx="2162400" cy="784200"/>
          </a:xfrm>
          <a:prstGeom prst="rect">
            <a:avLst/>
          </a:prstGeom>
          <a:noFill/>
          <a:ln cap="flat" cmpd="sng" w="76200">
            <a:solidFill>
              <a:srgbClr val="D9EAD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Feature Engineering</a:t>
            </a:r>
            <a:endParaRPr/>
          </a:p>
        </p:txBody>
      </p:sp>
      <p:sp>
        <p:nvSpPr>
          <p:cNvPr id="384" name="Google Shape;38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30"/>
          <p:cNvSpPr/>
          <p:nvPr/>
        </p:nvSpPr>
        <p:spPr>
          <a:xfrm>
            <a:off x="471008" y="1396013"/>
            <a:ext cx="8202000" cy="3657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 Years Training Data: Export Value per Product Area</a:t>
            </a:r>
            <a:endParaRPr/>
          </a:p>
        </p:txBody>
      </p:sp>
      <p:sp>
        <p:nvSpPr>
          <p:cNvPr id="386" name="Google Shape;386;p30"/>
          <p:cNvSpPr/>
          <p:nvPr/>
        </p:nvSpPr>
        <p:spPr>
          <a:xfrm>
            <a:off x="5479888" y="2480163"/>
            <a:ext cx="3200400" cy="9144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First 5 Years: Sum Exports per Product Area</a:t>
            </a:r>
            <a:endParaRPr/>
          </a:p>
        </p:txBody>
      </p:sp>
      <p:sp>
        <p:nvSpPr>
          <p:cNvPr id="387" name="Google Shape;387;p30"/>
          <p:cNvSpPr/>
          <p:nvPr/>
        </p:nvSpPr>
        <p:spPr>
          <a:xfrm>
            <a:off x="463688" y="2480178"/>
            <a:ext cx="3200400" cy="9144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Second 5 Years: Sum Exports per Product Area</a:t>
            </a:r>
            <a:endParaRPr/>
          </a:p>
        </p:txBody>
      </p:sp>
      <p:sp>
        <p:nvSpPr>
          <p:cNvPr id="388" name="Google Shape;388;p30"/>
          <p:cNvSpPr/>
          <p:nvPr/>
        </p:nvSpPr>
        <p:spPr>
          <a:xfrm>
            <a:off x="2971800" y="3884425"/>
            <a:ext cx="3200400" cy="914400"/>
          </a:xfrm>
          <a:prstGeom prst="flowChartAlternateProcess">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Overall Trend: Straight Line Growth (Like a Simple Derivative)</a:t>
            </a:r>
            <a:endParaRPr/>
          </a:p>
        </p:txBody>
      </p:sp>
      <p:cxnSp>
        <p:nvCxnSpPr>
          <p:cNvPr id="389" name="Google Shape;389;p30"/>
          <p:cNvCxnSpPr>
            <a:stCxn id="385" idx="2"/>
            <a:endCxn id="386" idx="0"/>
          </p:cNvCxnSpPr>
          <p:nvPr/>
        </p:nvCxnSpPr>
        <p:spPr>
          <a:xfrm>
            <a:off x="4572008" y="1761713"/>
            <a:ext cx="2508000" cy="718500"/>
          </a:xfrm>
          <a:prstGeom prst="straightConnector1">
            <a:avLst/>
          </a:prstGeom>
          <a:noFill/>
          <a:ln cap="flat" cmpd="sng" w="19050">
            <a:solidFill>
              <a:schemeClr val="dk2"/>
            </a:solidFill>
            <a:prstDash val="solid"/>
            <a:round/>
            <a:headEnd len="med" w="med" type="none"/>
            <a:tailEnd len="med" w="med" type="triangle"/>
          </a:ln>
        </p:spPr>
      </p:cxnSp>
      <p:cxnSp>
        <p:nvCxnSpPr>
          <p:cNvPr id="390" name="Google Shape;390;p30"/>
          <p:cNvCxnSpPr>
            <a:stCxn id="385" idx="2"/>
            <a:endCxn id="387" idx="0"/>
          </p:cNvCxnSpPr>
          <p:nvPr/>
        </p:nvCxnSpPr>
        <p:spPr>
          <a:xfrm flipH="1">
            <a:off x="2064008" y="1761713"/>
            <a:ext cx="2508000" cy="718500"/>
          </a:xfrm>
          <a:prstGeom prst="straightConnector1">
            <a:avLst/>
          </a:prstGeom>
          <a:noFill/>
          <a:ln cap="flat" cmpd="sng" w="19050">
            <a:solidFill>
              <a:schemeClr val="dk2"/>
            </a:solidFill>
            <a:prstDash val="solid"/>
            <a:round/>
            <a:headEnd len="med" w="med" type="none"/>
            <a:tailEnd len="med" w="med" type="triangle"/>
          </a:ln>
        </p:spPr>
      </p:cxnSp>
      <p:sp>
        <p:nvSpPr>
          <p:cNvPr id="391" name="Google Shape;391;p30"/>
          <p:cNvSpPr/>
          <p:nvPr/>
        </p:nvSpPr>
        <p:spPr>
          <a:xfrm>
            <a:off x="4229100" y="2708775"/>
            <a:ext cx="685800" cy="457200"/>
          </a:xfrm>
          <a:prstGeom prst="mathMinus">
            <a:avLst>
              <a:gd fmla="val 23520" name="adj1"/>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2014100" y="4113025"/>
            <a:ext cx="685800" cy="4572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 Model Architecture</a:t>
            </a:r>
            <a:endParaRPr/>
          </a:p>
        </p:txBody>
      </p:sp>
      <p:sp>
        <p:nvSpPr>
          <p:cNvPr id="398" name="Google Shape;39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31"/>
          <p:cNvSpPr/>
          <p:nvPr/>
        </p:nvSpPr>
        <p:spPr>
          <a:xfrm>
            <a:off x="2162088" y="1170575"/>
            <a:ext cx="2286000" cy="3657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Country + Product IDs</a:t>
            </a:r>
            <a:endParaRPr/>
          </a:p>
        </p:txBody>
      </p:sp>
      <p:sp>
        <p:nvSpPr>
          <p:cNvPr id="400" name="Google Shape;400;p31"/>
          <p:cNvSpPr/>
          <p:nvPr/>
        </p:nvSpPr>
        <p:spPr>
          <a:xfrm>
            <a:off x="2162113" y="1862875"/>
            <a:ext cx="2286000" cy="3657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 Layer</a:t>
            </a:r>
            <a:endParaRPr/>
          </a:p>
        </p:txBody>
      </p:sp>
      <p:sp>
        <p:nvSpPr>
          <p:cNvPr id="401" name="Google Shape;401;p31"/>
          <p:cNvSpPr/>
          <p:nvPr/>
        </p:nvSpPr>
        <p:spPr>
          <a:xfrm>
            <a:off x="2162088" y="2569115"/>
            <a:ext cx="2286000" cy="3657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Dense + Dropout Layers</a:t>
            </a:r>
            <a:endParaRPr/>
          </a:p>
        </p:txBody>
      </p:sp>
      <p:sp>
        <p:nvSpPr>
          <p:cNvPr id="402" name="Google Shape;402;p31"/>
          <p:cNvSpPr/>
          <p:nvPr/>
        </p:nvSpPr>
        <p:spPr>
          <a:xfrm>
            <a:off x="4693200" y="1558175"/>
            <a:ext cx="2286000" cy="6402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Numerical Features </a:t>
            </a:r>
            <a:endParaRPr/>
          </a:p>
          <a:p>
            <a:pPr indent="0" lvl="0" marL="0" rtl="0" algn="ctr">
              <a:spcBef>
                <a:spcPts val="0"/>
              </a:spcBef>
              <a:spcAft>
                <a:spcPts val="0"/>
              </a:spcAft>
              <a:buNone/>
            </a:pPr>
            <a:r>
              <a:rPr lang="en"/>
              <a:t>(Time Trends)</a:t>
            </a:r>
            <a:endParaRPr/>
          </a:p>
        </p:txBody>
      </p:sp>
      <p:sp>
        <p:nvSpPr>
          <p:cNvPr id="403" name="Google Shape;403;p31"/>
          <p:cNvSpPr/>
          <p:nvPr/>
        </p:nvSpPr>
        <p:spPr>
          <a:xfrm>
            <a:off x="3992725" y="3165225"/>
            <a:ext cx="2286000" cy="3657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Concatenate</a:t>
            </a:r>
            <a:endParaRPr/>
          </a:p>
        </p:txBody>
      </p:sp>
      <p:sp>
        <p:nvSpPr>
          <p:cNvPr id="404" name="Google Shape;404;p31"/>
          <p:cNvSpPr/>
          <p:nvPr/>
        </p:nvSpPr>
        <p:spPr>
          <a:xfrm>
            <a:off x="3992725" y="4537675"/>
            <a:ext cx="2286000" cy="365700"/>
          </a:xfrm>
          <a:prstGeom prst="flowChartAlternateProcess">
            <a:avLst/>
          </a:prstGeom>
          <a:solidFill>
            <a:srgbClr val="FFE599"/>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a:t>
            </a:r>
            <a:endParaRPr/>
          </a:p>
        </p:txBody>
      </p:sp>
      <p:cxnSp>
        <p:nvCxnSpPr>
          <p:cNvPr id="405" name="Google Shape;405;p31"/>
          <p:cNvCxnSpPr>
            <a:stCxn id="399" idx="2"/>
            <a:endCxn id="400" idx="0"/>
          </p:cNvCxnSpPr>
          <p:nvPr/>
        </p:nvCxnSpPr>
        <p:spPr>
          <a:xfrm>
            <a:off x="3305088" y="1536275"/>
            <a:ext cx="0" cy="326700"/>
          </a:xfrm>
          <a:prstGeom prst="straightConnector1">
            <a:avLst/>
          </a:prstGeom>
          <a:noFill/>
          <a:ln cap="flat" cmpd="sng" w="19050">
            <a:solidFill>
              <a:schemeClr val="dk2"/>
            </a:solidFill>
            <a:prstDash val="solid"/>
            <a:round/>
            <a:headEnd len="med" w="med" type="none"/>
            <a:tailEnd len="med" w="med" type="triangle"/>
          </a:ln>
        </p:spPr>
      </p:cxnSp>
      <p:cxnSp>
        <p:nvCxnSpPr>
          <p:cNvPr id="406" name="Google Shape;406;p31"/>
          <p:cNvCxnSpPr>
            <a:stCxn id="400" idx="2"/>
            <a:endCxn id="401" idx="0"/>
          </p:cNvCxnSpPr>
          <p:nvPr/>
        </p:nvCxnSpPr>
        <p:spPr>
          <a:xfrm>
            <a:off x="3305113" y="2228575"/>
            <a:ext cx="0" cy="340500"/>
          </a:xfrm>
          <a:prstGeom prst="straightConnector1">
            <a:avLst/>
          </a:prstGeom>
          <a:noFill/>
          <a:ln cap="flat" cmpd="sng" w="19050">
            <a:solidFill>
              <a:schemeClr val="dk2"/>
            </a:solidFill>
            <a:prstDash val="solid"/>
            <a:round/>
            <a:headEnd len="med" w="med" type="none"/>
            <a:tailEnd len="med" w="med" type="triangle"/>
          </a:ln>
        </p:spPr>
      </p:cxnSp>
      <p:cxnSp>
        <p:nvCxnSpPr>
          <p:cNvPr id="407" name="Google Shape;407;p31"/>
          <p:cNvCxnSpPr>
            <a:stCxn id="401" idx="2"/>
            <a:endCxn id="403" idx="1"/>
          </p:cNvCxnSpPr>
          <p:nvPr/>
        </p:nvCxnSpPr>
        <p:spPr>
          <a:xfrm flipH="1" rot="-5400000">
            <a:off x="3442188" y="2797715"/>
            <a:ext cx="413400" cy="687600"/>
          </a:xfrm>
          <a:prstGeom prst="bentConnector2">
            <a:avLst/>
          </a:prstGeom>
          <a:noFill/>
          <a:ln cap="flat" cmpd="sng" w="19050">
            <a:solidFill>
              <a:schemeClr val="dk2"/>
            </a:solidFill>
            <a:prstDash val="solid"/>
            <a:round/>
            <a:headEnd len="med" w="med" type="none"/>
            <a:tailEnd len="med" w="med" type="triangle"/>
          </a:ln>
        </p:spPr>
      </p:cxnSp>
      <p:cxnSp>
        <p:nvCxnSpPr>
          <p:cNvPr id="408" name="Google Shape;408;p31"/>
          <p:cNvCxnSpPr>
            <a:stCxn id="403" idx="2"/>
            <a:endCxn id="409" idx="0"/>
          </p:cNvCxnSpPr>
          <p:nvPr/>
        </p:nvCxnSpPr>
        <p:spPr>
          <a:xfrm>
            <a:off x="5135725" y="3530925"/>
            <a:ext cx="0" cy="320400"/>
          </a:xfrm>
          <a:prstGeom prst="straightConnector1">
            <a:avLst/>
          </a:prstGeom>
          <a:noFill/>
          <a:ln cap="flat" cmpd="sng" w="19050">
            <a:solidFill>
              <a:schemeClr val="dk2"/>
            </a:solidFill>
            <a:prstDash val="solid"/>
            <a:round/>
            <a:headEnd len="med" w="med" type="none"/>
            <a:tailEnd len="med" w="med" type="triangle"/>
          </a:ln>
        </p:spPr>
      </p:cxnSp>
      <p:cxnSp>
        <p:nvCxnSpPr>
          <p:cNvPr id="410" name="Google Shape;410;p31"/>
          <p:cNvCxnSpPr>
            <a:stCxn id="402" idx="2"/>
          </p:cNvCxnSpPr>
          <p:nvPr/>
        </p:nvCxnSpPr>
        <p:spPr>
          <a:xfrm>
            <a:off x="5836200" y="2198375"/>
            <a:ext cx="6600" cy="972300"/>
          </a:xfrm>
          <a:prstGeom prst="straightConnector1">
            <a:avLst/>
          </a:prstGeom>
          <a:noFill/>
          <a:ln cap="flat" cmpd="sng" w="19050">
            <a:solidFill>
              <a:schemeClr val="dk2"/>
            </a:solidFill>
            <a:prstDash val="solid"/>
            <a:round/>
            <a:headEnd len="med" w="med" type="none"/>
            <a:tailEnd len="med" w="med" type="triangle"/>
          </a:ln>
        </p:spPr>
      </p:cxnSp>
      <p:sp>
        <p:nvSpPr>
          <p:cNvPr id="409" name="Google Shape;409;p31"/>
          <p:cNvSpPr/>
          <p:nvPr/>
        </p:nvSpPr>
        <p:spPr>
          <a:xfrm>
            <a:off x="3764127" y="3851450"/>
            <a:ext cx="2743200" cy="365700"/>
          </a:xfrm>
          <a:prstGeom prst="roundRect">
            <a:avLst>
              <a:gd fmla="val 16667" name="adj"/>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Dense/LSTM + Dropout Layers</a:t>
            </a:r>
            <a:endParaRPr/>
          </a:p>
        </p:txBody>
      </p:sp>
      <p:cxnSp>
        <p:nvCxnSpPr>
          <p:cNvPr id="411" name="Google Shape;411;p31"/>
          <p:cNvCxnSpPr>
            <a:stCxn id="409" idx="2"/>
            <a:endCxn id="404" idx="0"/>
          </p:cNvCxnSpPr>
          <p:nvPr/>
        </p:nvCxnSpPr>
        <p:spPr>
          <a:xfrm>
            <a:off x="5135727" y="4217150"/>
            <a:ext cx="0" cy="320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did Ireland export in 1996?</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 name="Google Shape;68;p14"/>
          <p:cNvPicPr preferRelativeResize="0"/>
          <p:nvPr/>
        </p:nvPicPr>
        <p:blipFill rotWithShape="1">
          <a:blip r:embed="rId3">
            <a:alphaModFix/>
          </a:blip>
          <a:srcRect b="0" l="0" r="0" t="7961"/>
          <a:stretch/>
        </p:blipFill>
        <p:spPr>
          <a:xfrm>
            <a:off x="1691638" y="1152475"/>
            <a:ext cx="5760717" cy="3677114"/>
          </a:xfrm>
          <a:prstGeom prst="rect">
            <a:avLst/>
          </a:prstGeom>
          <a:noFill/>
          <a:ln>
            <a:noFill/>
          </a:ln>
        </p:spPr>
      </p:pic>
      <p:pic>
        <p:nvPicPr>
          <p:cNvPr id="69" name="Google Shape;69;p14"/>
          <p:cNvPicPr preferRelativeResize="0"/>
          <p:nvPr/>
        </p:nvPicPr>
        <p:blipFill rotWithShape="1">
          <a:blip r:embed="rId4">
            <a:alphaModFix/>
          </a:blip>
          <a:srcRect b="0" l="0" r="0" t="7080"/>
          <a:stretch/>
        </p:blipFill>
        <p:spPr>
          <a:xfrm>
            <a:off x="1691638" y="1152475"/>
            <a:ext cx="5760721" cy="3741545"/>
          </a:xfrm>
          <a:prstGeom prst="rect">
            <a:avLst/>
          </a:prstGeom>
          <a:noFill/>
          <a:ln>
            <a:noFill/>
          </a:ln>
        </p:spPr>
      </p:pic>
      <p:pic>
        <p:nvPicPr>
          <p:cNvPr id="70" name="Google Shape;70;p14"/>
          <p:cNvPicPr preferRelativeResize="0"/>
          <p:nvPr/>
        </p:nvPicPr>
        <p:blipFill rotWithShape="1">
          <a:blip r:embed="rId5">
            <a:alphaModFix/>
          </a:blip>
          <a:srcRect b="0" l="0" r="0" t="7149"/>
          <a:stretch/>
        </p:blipFill>
        <p:spPr>
          <a:xfrm>
            <a:off x="1691638" y="1171150"/>
            <a:ext cx="5760720" cy="3704191"/>
          </a:xfrm>
          <a:prstGeom prst="rect">
            <a:avLst/>
          </a:prstGeom>
          <a:noFill/>
          <a:ln>
            <a:noFill/>
          </a:ln>
        </p:spPr>
      </p:pic>
      <p:pic>
        <p:nvPicPr>
          <p:cNvPr id="71" name="Google Shape;71;p14"/>
          <p:cNvPicPr preferRelativeResize="0"/>
          <p:nvPr/>
        </p:nvPicPr>
        <p:blipFill rotWithShape="1">
          <a:blip r:embed="rId6">
            <a:alphaModFix/>
          </a:blip>
          <a:srcRect b="0" l="0" r="0" t="7209"/>
          <a:stretch/>
        </p:blipFill>
        <p:spPr>
          <a:xfrm>
            <a:off x="1691638" y="1154738"/>
            <a:ext cx="5760719" cy="3672609"/>
          </a:xfrm>
          <a:prstGeom prst="rect">
            <a:avLst/>
          </a:prstGeom>
          <a:noFill/>
          <a:ln>
            <a:noFill/>
          </a:ln>
        </p:spPr>
      </p:pic>
      <p:sp>
        <p:nvSpPr>
          <p:cNvPr id="72" name="Google Shape;72;p14"/>
          <p:cNvSpPr txBox="1"/>
          <p:nvPr>
            <p:ph type="title"/>
          </p:nvPr>
        </p:nvSpPr>
        <p:spPr>
          <a:xfrm>
            <a:off x="311700" y="448056"/>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did Ireland export in 2000?</a:t>
            </a:r>
            <a:endParaRPr/>
          </a:p>
        </p:txBody>
      </p:sp>
      <p:sp>
        <p:nvSpPr>
          <p:cNvPr id="73" name="Google Shape;73;p14"/>
          <p:cNvSpPr txBox="1"/>
          <p:nvPr>
            <p:ph type="title"/>
          </p:nvPr>
        </p:nvSpPr>
        <p:spPr>
          <a:xfrm>
            <a:off x="311700" y="448056"/>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did Ireland export in 2004?</a:t>
            </a:r>
            <a:endParaRPr/>
          </a:p>
        </p:txBody>
      </p:sp>
      <p:sp>
        <p:nvSpPr>
          <p:cNvPr id="74" name="Google Shape;74;p14"/>
          <p:cNvSpPr txBox="1"/>
          <p:nvPr>
            <p:ph type="title"/>
          </p:nvPr>
        </p:nvSpPr>
        <p:spPr>
          <a:xfrm>
            <a:off x="311700" y="448056"/>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did Ireland export in 2008?</a:t>
            </a:r>
            <a:endParaRPr/>
          </a:p>
        </p:txBody>
      </p:sp>
      <p:pic>
        <p:nvPicPr>
          <p:cNvPr id="75" name="Google Shape;75;p14"/>
          <p:cNvPicPr preferRelativeResize="0"/>
          <p:nvPr/>
        </p:nvPicPr>
        <p:blipFill rotWithShape="1">
          <a:blip r:embed="rId7">
            <a:alphaModFix/>
          </a:blip>
          <a:srcRect b="0" l="0" r="0" t="6733"/>
          <a:stretch/>
        </p:blipFill>
        <p:spPr>
          <a:xfrm>
            <a:off x="1677238" y="1141650"/>
            <a:ext cx="5789523" cy="3763190"/>
          </a:xfrm>
          <a:prstGeom prst="rect">
            <a:avLst/>
          </a:prstGeom>
          <a:noFill/>
          <a:ln>
            <a:noFill/>
          </a:ln>
        </p:spPr>
      </p:pic>
      <p:sp>
        <p:nvSpPr>
          <p:cNvPr id="76" name="Google Shape;76;p14"/>
          <p:cNvSpPr txBox="1"/>
          <p:nvPr/>
        </p:nvSpPr>
        <p:spPr>
          <a:xfrm>
            <a:off x="6832025" y="4703625"/>
            <a:ext cx="19152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E9E9E"/>
                </a:solidFill>
                <a:hlinkClick r:id="rId8">
                  <a:extLst>
                    <a:ext uri="{A12FA001-AC4F-418D-AE19-62706E023703}">
                      <ahyp:hlinkClr val="tx"/>
                    </a:ext>
                  </a:extLst>
                </a:hlinkClick>
              </a:rPr>
              <a:t>http://atlas.cid.harvard.e</a:t>
            </a:r>
            <a:r>
              <a:rPr lang="en" sz="1100" u="sng">
                <a:solidFill>
                  <a:srgbClr val="9E9E9E"/>
                </a:solidFill>
                <a:hlinkClick r:id="rId9">
                  <a:extLst>
                    <a:ext uri="{A12FA001-AC4F-418D-AE19-62706E023703}">
                      <ahyp:hlinkClr val="tx"/>
                    </a:ext>
                  </a:extLst>
                </a:hlinkClick>
              </a:rPr>
              <a:t>du/</a:t>
            </a:r>
            <a:endParaRPr>
              <a:solidFill>
                <a:srgbClr val="9E9E9E"/>
              </a:solidFill>
            </a:endParaRPr>
          </a:p>
        </p:txBody>
      </p:sp>
      <p:sp>
        <p:nvSpPr>
          <p:cNvPr id="77" name="Google Shape;77;p14"/>
          <p:cNvSpPr txBox="1"/>
          <p:nvPr>
            <p:ph type="title"/>
          </p:nvPr>
        </p:nvSpPr>
        <p:spPr>
          <a:xfrm>
            <a:off x="311700" y="445031"/>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did Ireland export in 2012?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Embeddings Work - User-Movie Collaborative Filtering</a:t>
            </a:r>
            <a:endParaRPr sz="2400"/>
          </a:p>
        </p:txBody>
      </p:sp>
      <p:sp>
        <p:nvSpPr>
          <p:cNvPr id="417" name="Google Shape;41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18" name="Google Shape;41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32"/>
          <p:cNvPicPr preferRelativeResize="0"/>
          <p:nvPr/>
        </p:nvPicPr>
        <p:blipFill>
          <a:blip r:embed="rId3">
            <a:alphaModFix/>
          </a:blip>
          <a:stretch>
            <a:fillRect/>
          </a:stretch>
        </p:blipFill>
        <p:spPr>
          <a:xfrm>
            <a:off x="966000" y="1152473"/>
            <a:ext cx="7212001" cy="3531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Embeddings Work - User-Movie Collaborative Filtering</a:t>
            </a:r>
            <a:endParaRPr sz="2400"/>
          </a:p>
        </p:txBody>
      </p:sp>
      <p:sp>
        <p:nvSpPr>
          <p:cNvPr id="425" name="Google Shape;42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26" name="Google Shape;42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33"/>
          <p:cNvPicPr preferRelativeResize="0"/>
          <p:nvPr/>
        </p:nvPicPr>
        <p:blipFill>
          <a:blip r:embed="rId3">
            <a:alphaModFix/>
          </a:blip>
          <a:stretch>
            <a:fillRect/>
          </a:stretch>
        </p:blipFill>
        <p:spPr>
          <a:xfrm>
            <a:off x="796525" y="1363424"/>
            <a:ext cx="7550951" cy="2994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As Stacked Regression Nodes</a:t>
            </a:r>
            <a:endParaRPr/>
          </a:p>
        </p:txBody>
      </p:sp>
      <p:sp>
        <p:nvSpPr>
          <p:cNvPr id="433" name="Google Shape;43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34" name="Google Shape;43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5" name="Google Shape;435;p34"/>
          <p:cNvPicPr preferRelativeResize="0"/>
          <p:nvPr/>
        </p:nvPicPr>
        <p:blipFill>
          <a:blip r:embed="rId3">
            <a:alphaModFix/>
          </a:blip>
          <a:stretch>
            <a:fillRect/>
          </a:stretch>
        </p:blipFill>
        <p:spPr>
          <a:xfrm>
            <a:off x="991413" y="1385460"/>
            <a:ext cx="7161175" cy="2950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Sigmoid Activation + Tanh Activation</a:t>
            </a:r>
            <a:endParaRPr/>
          </a:p>
        </p:txBody>
      </p:sp>
      <p:sp>
        <p:nvSpPr>
          <p:cNvPr id="441" name="Google Shape;44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42" name="Google Shape;44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35"/>
          <p:cNvPicPr preferRelativeResize="0"/>
          <p:nvPr/>
        </p:nvPicPr>
        <p:blipFill>
          <a:blip r:embed="rId3">
            <a:alphaModFix/>
          </a:blip>
          <a:stretch>
            <a:fillRect/>
          </a:stretch>
        </p:blipFill>
        <p:spPr>
          <a:xfrm>
            <a:off x="311699" y="1864200"/>
            <a:ext cx="3798600" cy="2449700"/>
          </a:xfrm>
          <a:prstGeom prst="rect">
            <a:avLst/>
          </a:prstGeom>
          <a:noFill/>
          <a:ln>
            <a:noFill/>
          </a:ln>
        </p:spPr>
      </p:pic>
      <p:pic>
        <p:nvPicPr>
          <p:cNvPr id="444" name="Google Shape;444;p35"/>
          <p:cNvPicPr preferRelativeResize="0"/>
          <p:nvPr/>
        </p:nvPicPr>
        <p:blipFill>
          <a:blip r:embed="rId4">
            <a:alphaModFix/>
          </a:blip>
          <a:stretch>
            <a:fillRect/>
          </a:stretch>
        </p:blipFill>
        <p:spPr>
          <a:xfrm>
            <a:off x="4805450" y="1952225"/>
            <a:ext cx="3460900" cy="2273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Minima + Multi-Layer Perceptron </a:t>
            </a:r>
            <a:endParaRPr/>
          </a:p>
        </p:txBody>
      </p:sp>
      <p:sp>
        <p:nvSpPr>
          <p:cNvPr id="450" name="Google Shape;45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51" name="Google Shape;45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2" name="Google Shape;452;p36"/>
          <p:cNvPicPr preferRelativeResize="0"/>
          <p:nvPr/>
        </p:nvPicPr>
        <p:blipFill>
          <a:blip r:embed="rId3">
            <a:alphaModFix/>
          </a:blip>
          <a:stretch>
            <a:fillRect/>
          </a:stretch>
        </p:blipFill>
        <p:spPr>
          <a:xfrm>
            <a:off x="4778455" y="1835012"/>
            <a:ext cx="3694000" cy="2508075"/>
          </a:xfrm>
          <a:prstGeom prst="rect">
            <a:avLst/>
          </a:prstGeom>
          <a:noFill/>
          <a:ln>
            <a:noFill/>
          </a:ln>
        </p:spPr>
      </p:pic>
      <p:pic>
        <p:nvPicPr>
          <p:cNvPr id="453" name="Google Shape;453;p36"/>
          <p:cNvPicPr preferRelativeResize="0"/>
          <p:nvPr/>
        </p:nvPicPr>
        <p:blipFill>
          <a:blip r:embed="rId4">
            <a:alphaModFix/>
          </a:blip>
          <a:stretch>
            <a:fillRect/>
          </a:stretch>
        </p:blipFill>
        <p:spPr>
          <a:xfrm>
            <a:off x="499948" y="1889175"/>
            <a:ext cx="3887050" cy="2330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Validation: Potential Methods</a:t>
            </a:r>
            <a:endParaRPr sz="2600"/>
          </a:p>
        </p:txBody>
      </p:sp>
      <p:sp>
        <p:nvSpPr>
          <p:cNvPr id="459" name="Google Shape;459;p37"/>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b="1" lang="en">
                <a:solidFill>
                  <a:schemeClr val="dk1"/>
                </a:solidFill>
              </a:rPr>
              <a:t>Cosine Similarity</a:t>
            </a:r>
            <a:r>
              <a:rPr lang="en">
                <a:solidFill>
                  <a:schemeClr val="dk1"/>
                </a:solidFill>
              </a:rPr>
              <a:t> - Comparing predictions with what actually happened</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marR="0" rtl="0" algn="l">
              <a:lnSpc>
                <a:spcPct val="100000"/>
              </a:lnSpc>
              <a:spcBef>
                <a:spcPts val="0"/>
              </a:spcBef>
              <a:spcAft>
                <a:spcPts val="0"/>
              </a:spcAft>
              <a:buClr>
                <a:schemeClr val="dk1"/>
              </a:buClr>
              <a:buSzPts val="1800"/>
              <a:buFont typeface="Proxima Nova"/>
              <a:buChar char="❏"/>
            </a:pPr>
            <a:r>
              <a:rPr b="1" lang="en">
                <a:solidFill>
                  <a:schemeClr val="dk1"/>
                </a:solidFill>
              </a:rPr>
              <a:t>Comparing Actual Ranks with Predicted Ranks</a:t>
            </a:r>
            <a:r>
              <a:rPr lang="en">
                <a:solidFill>
                  <a:schemeClr val="dk1"/>
                </a:solidFill>
              </a:rPr>
              <a:t> - Eyeball estimate</a:t>
            </a:r>
            <a:endParaRPr>
              <a:solidFill>
                <a:schemeClr val="dk1"/>
              </a:solidFill>
            </a:endParaRPr>
          </a:p>
          <a:p>
            <a:pPr indent="0" lvl="0" marL="457200" marR="0" rtl="0" algn="l">
              <a:lnSpc>
                <a:spcPct val="100000"/>
              </a:lnSpc>
              <a:spcBef>
                <a:spcPts val="0"/>
              </a:spcBef>
              <a:spcAft>
                <a:spcPts val="0"/>
              </a:spcAft>
              <a:buNone/>
            </a:pPr>
            <a:r>
              <a:t/>
            </a:r>
            <a:endParaRPr b="1">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
                <a:solidFill>
                  <a:schemeClr val="dk1"/>
                </a:solidFill>
              </a:rPr>
              <a:t>Develop a Country Similarity Score</a:t>
            </a:r>
            <a:r>
              <a:rPr lang="en">
                <a:solidFill>
                  <a:schemeClr val="dk1"/>
                </a:solidFill>
              </a:rPr>
              <a:t> - E.g. Graph alignment or using various World Bank Development Indicators</a:t>
            </a:r>
            <a:endParaRPr>
              <a:solidFill>
                <a:schemeClr val="dk1"/>
              </a:solidFill>
            </a:endParaRPr>
          </a:p>
          <a:p>
            <a:pPr indent="0" lvl="0" marL="457200" marR="0" rtl="0" algn="l">
              <a:lnSpc>
                <a:spcPct val="100000"/>
              </a:lnSpc>
              <a:spcBef>
                <a:spcPts val="0"/>
              </a:spcBef>
              <a:spcAft>
                <a:spcPts val="0"/>
              </a:spcAft>
              <a:buNone/>
            </a:pPr>
            <a:r>
              <a:t/>
            </a:r>
            <a:endParaRPr b="1">
              <a:solidFill>
                <a:schemeClr val="dk1"/>
              </a:solidFill>
            </a:endParaRPr>
          </a:p>
          <a:p>
            <a:pPr indent="-342900" lvl="0" marL="457200" marR="0" rtl="0" algn="l">
              <a:lnSpc>
                <a:spcPct val="100000"/>
              </a:lnSpc>
              <a:spcBef>
                <a:spcPts val="0"/>
              </a:spcBef>
              <a:spcAft>
                <a:spcPts val="0"/>
              </a:spcAft>
              <a:buClr>
                <a:schemeClr val="dk1"/>
              </a:buClr>
              <a:buSzPts val="1800"/>
              <a:buChar char="❏"/>
            </a:pPr>
            <a:r>
              <a:rPr b="1" lang="en">
                <a:solidFill>
                  <a:schemeClr val="dk1"/>
                </a:solidFill>
              </a:rPr>
              <a:t>Forecast Individual Product Areas</a:t>
            </a:r>
            <a:r>
              <a:rPr lang="en">
                <a:solidFill>
                  <a:schemeClr val="dk1"/>
                </a:solidFill>
              </a:rPr>
              <a:t> - Compare forecasts for individual product areas with the predicted export values</a:t>
            </a:r>
            <a:endParaRPr>
              <a:solidFill>
                <a:schemeClr val="dk1"/>
              </a:solidFill>
            </a:endParaRPr>
          </a:p>
        </p:txBody>
      </p:sp>
      <p:sp>
        <p:nvSpPr>
          <p:cNvPr id="460" name="Google Shape;46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Metrics</a:t>
            </a:r>
            <a:endParaRPr/>
          </a:p>
        </p:txBody>
      </p:sp>
      <p:graphicFrame>
        <p:nvGraphicFramePr>
          <p:cNvPr id="466" name="Google Shape;466;p38"/>
          <p:cNvGraphicFramePr/>
          <p:nvPr/>
        </p:nvGraphicFramePr>
        <p:xfrm>
          <a:off x="952500" y="1325350"/>
          <a:ext cx="3000000" cy="3000000"/>
        </p:xfrm>
        <a:graphic>
          <a:graphicData uri="http://schemas.openxmlformats.org/drawingml/2006/table">
            <a:tbl>
              <a:tblPr>
                <a:noFill/>
                <a:tableStyleId>{45E79391-1C6F-419A-B333-9660CB7D37A4}</a:tableStyleId>
              </a:tblPr>
              <a:tblGrid>
                <a:gridCol w="2414025"/>
                <a:gridCol w="1429500"/>
                <a:gridCol w="3398550"/>
              </a:tblGrid>
              <a:tr h="443350">
                <a:tc>
                  <a:txBody>
                    <a:bodyPr/>
                    <a:lstStyle/>
                    <a:p>
                      <a:pPr indent="0" lvl="0" marL="0" rtl="0" algn="l">
                        <a:spcBef>
                          <a:spcPts val="0"/>
                        </a:spcBef>
                        <a:spcAft>
                          <a:spcPts val="0"/>
                        </a:spcAft>
                        <a:buNone/>
                      </a:pPr>
                      <a:r>
                        <a:rPr b="1" lang="en">
                          <a:latin typeface="Proxima Nova"/>
                          <a:ea typeface="Proxima Nova"/>
                          <a:cs typeface="Proxima Nova"/>
                          <a:sym typeface="Proxima Nova"/>
                        </a:rPr>
                        <a:t>Metric</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Implemented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Tradeoffs</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dk2"/>
                      </a:solidFill>
                      <a:prstDash val="solid"/>
                      <a:round/>
                      <a:headEnd len="sm" w="sm" type="none"/>
                      <a:tailEnd len="sm" w="sm" type="none"/>
                    </a:lnB>
                  </a:tcPr>
                </a:tc>
              </a:tr>
              <a:tr h="443350">
                <a:tc>
                  <a:txBody>
                    <a:bodyPr/>
                    <a:lstStyle/>
                    <a:p>
                      <a:pPr indent="0" lvl="0" marL="0" rtl="0" algn="l">
                        <a:spcBef>
                          <a:spcPts val="0"/>
                        </a:spcBef>
                        <a:spcAft>
                          <a:spcPts val="0"/>
                        </a:spcAft>
                        <a:buNone/>
                      </a:pPr>
                      <a:r>
                        <a:rPr lang="en">
                          <a:latin typeface="Proxima Nova"/>
                          <a:ea typeface="Proxima Nova"/>
                          <a:cs typeface="Proxima Nova"/>
                          <a:sym typeface="Proxima Nova"/>
                        </a:rPr>
                        <a:t>Mean Squared Error</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Yes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Large values, difficult to interpret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rgbClr val="9E9E9E"/>
                      </a:solidFill>
                      <a:prstDash val="solid"/>
                      <a:round/>
                      <a:headEnd len="sm" w="sm" type="none"/>
                      <a:tailEnd len="sm" w="sm" type="none"/>
                    </a:lnB>
                  </a:tcPr>
                </a:tc>
              </a:tr>
              <a:tr h="443350">
                <a:tc>
                  <a:txBody>
                    <a:bodyPr/>
                    <a:lstStyle/>
                    <a:p>
                      <a:pPr indent="0" lvl="0" marL="0" rtl="0" algn="l">
                        <a:spcBef>
                          <a:spcPts val="0"/>
                        </a:spcBef>
                        <a:spcAft>
                          <a:spcPts val="0"/>
                        </a:spcAft>
                        <a:buNone/>
                      </a:pPr>
                      <a:r>
                        <a:rPr lang="en">
                          <a:latin typeface="Proxima Nova"/>
                          <a:ea typeface="Proxima Nova"/>
                          <a:cs typeface="Proxima Nova"/>
                          <a:sym typeface="Proxima Nova"/>
                        </a:rPr>
                        <a:t>Cosine Similarity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Yes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Fixed [-1, 1] range; Sensitive to small perturbations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80100">
                <a:tc>
                  <a:txBody>
                    <a:bodyPr/>
                    <a:lstStyle/>
                    <a:p>
                      <a:pPr indent="0" lvl="0" marL="0" rtl="0" algn="l">
                        <a:spcBef>
                          <a:spcPts val="0"/>
                        </a:spcBef>
                        <a:spcAft>
                          <a:spcPts val="0"/>
                        </a:spcAft>
                        <a:buNone/>
                      </a:pPr>
                      <a:r>
                        <a:rPr lang="en">
                          <a:latin typeface="Proxima Nova"/>
                          <a:ea typeface="Proxima Nova"/>
                          <a:cs typeface="Proxima Nova"/>
                          <a:sym typeface="Proxima Nova"/>
                        </a:rPr>
                        <a:t>Rank Cosine Similarity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Yes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Accounts for order, but not recall or coverage</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3350">
                <a:tc>
                  <a:txBody>
                    <a:bodyPr/>
                    <a:lstStyle/>
                    <a:p>
                      <a:pPr indent="0" lvl="0" marL="0" rtl="0" algn="l">
                        <a:spcBef>
                          <a:spcPts val="0"/>
                        </a:spcBef>
                        <a:spcAft>
                          <a:spcPts val="0"/>
                        </a:spcAft>
                        <a:buNone/>
                      </a:pPr>
                      <a:r>
                        <a:rPr lang="en">
                          <a:latin typeface="Proxima Nova"/>
                          <a:ea typeface="Proxima Nova"/>
                          <a:cs typeface="Proxima Nova"/>
                          <a:sym typeface="Proxima Nova"/>
                        </a:rPr>
                        <a:t>MAP@K (Mean Average Precision @ Cutoff K)</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No</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Unclear if it technically applies to econ problem; Classification-based</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3350">
                <a:tc>
                  <a:txBody>
                    <a:bodyPr/>
                    <a:lstStyle/>
                    <a:p>
                      <a:pPr indent="0" lvl="0" marL="0" rtl="0" algn="l">
                        <a:spcBef>
                          <a:spcPts val="0"/>
                        </a:spcBef>
                        <a:spcAft>
                          <a:spcPts val="0"/>
                        </a:spcAft>
                        <a:buNone/>
                      </a:pPr>
                      <a:r>
                        <a:rPr lang="en">
                          <a:latin typeface="Proxima Nova"/>
                          <a:ea typeface="Proxima Nova"/>
                          <a:cs typeface="Proxima Nova"/>
                          <a:sym typeface="Proxima Nova"/>
                        </a:rPr>
                        <a:t>MAR@K (Mean Average Recall @ Cutoff K)</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No</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Unclear if it technically applies to econ problem; Classification-based</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67" name="Google Shape;46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Shortcomings to Collaborative Filtering</a:t>
            </a:r>
            <a:endParaRPr/>
          </a:p>
        </p:txBody>
      </p:sp>
      <p:graphicFrame>
        <p:nvGraphicFramePr>
          <p:cNvPr id="473" name="Google Shape;473;p39"/>
          <p:cNvGraphicFramePr/>
          <p:nvPr/>
        </p:nvGraphicFramePr>
        <p:xfrm>
          <a:off x="952500" y="1325350"/>
          <a:ext cx="3000000" cy="3000000"/>
        </p:xfrm>
        <a:graphic>
          <a:graphicData uri="http://schemas.openxmlformats.org/drawingml/2006/table">
            <a:tbl>
              <a:tblPr>
                <a:noFill/>
                <a:tableStyleId>{45E79391-1C6F-419A-B333-9660CB7D37A4}</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Reference: Bangladesh</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Comparison: Pakistan</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Proxima Nova"/>
                          <a:ea typeface="Proxima Nova"/>
                          <a:cs typeface="Proxima Nova"/>
                          <a:sym typeface="Proxima Nova"/>
                        </a:rPr>
                        <a:t>Will Bangladesh Break In?</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chemeClr val="dk2"/>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Agriculture</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Yes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Yes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X</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Electronic Circuits</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No</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No</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Garments/</a:t>
                      </a:r>
                      <a:r>
                        <a:rPr b="1" lang="en">
                          <a:latin typeface="Proxima Nova"/>
                          <a:ea typeface="Proxima Nova"/>
                          <a:cs typeface="Proxima Nova"/>
                          <a:sym typeface="Proxima Nova"/>
                        </a:rPr>
                        <a:t>Light Manufacturing</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Yes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No</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Information Technology</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No</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Yes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Soccer Balls</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No</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Yes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74" name="Google Shape;47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 Squared Error</a:t>
            </a:r>
            <a:endParaRPr/>
          </a:p>
        </p:txBody>
      </p:sp>
      <p:sp>
        <p:nvSpPr>
          <p:cNvPr id="480" name="Google Shape;48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81" name="Google Shape;48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40"/>
          <p:cNvSpPr txBox="1"/>
          <p:nvPr/>
        </p:nvSpPr>
        <p:spPr>
          <a:xfrm>
            <a:off x="5502350" y="4416475"/>
            <a:ext cx="3229500" cy="271800"/>
          </a:xfrm>
          <a:prstGeom prst="rect">
            <a:avLst/>
          </a:prstGeom>
          <a:no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E9E9E"/>
                </a:solidFill>
                <a:hlinkClick r:id="rId3">
                  <a:extLst>
                    <a:ext uri="{A12FA001-AC4F-418D-AE19-62706E023703}">
                      <ahyp:hlinkClr val="tx"/>
                    </a:ext>
                  </a:extLst>
                </a:hlinkClick>
              </a:rPr>
              <a:t>https://www.researchgate.net/figure/Mean-Squared-Error-formula-used-to-evaluate-the-user-model_fig1_221515860</a:t>
            </a:r>
            <a:endParaRPr>
              <a:solidFill>
                <a:srgbClr val="9E9E9E"/>
              </a:solidFill>
              <a:latin typeface="Proxima Nova"/>
              <a:ea typeface="Proxima Nova"/>
              <a:cs typeface="Proxima Nova"/>
              <a:sym typeface="Proxima Nova"/>
            </a:endParaRPr>
          </a:p>
        </p:txBody>
      </p:sp>
      <p:pic>
        <p:nvPicPr>
          <p:cNvPr id="483" name="Google Shape;483;p40"/>
          <p:cNvPicPr preferRelativeResize="0"/>
          <p:nvPr/>
        </p:nvPicPr>
        <p:blipFill>
          <a:blip r:embed="rId4">
            <a:alphaModFix/>
          </a:blip>
          <a:stretch>
            <a:fillRect/>
          </a:stretch>
        </p:blipFill>
        <p:spPr>
          <a:xfrm>
            <a:off x="2319325" y="1679575"/>
            <a:ext cx="4505325" cy="2362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Cosine Similarity - Between Vectors</a:t>
            </a:r>
            <a:endParaRPr/>
          </a:p>
        </p:txBody>
      </p:sp>
      <p:sp>
        <p:nvSpPr>
          <p:cNvPr id="489" name="Google Shape;48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0" name="Google Shape;49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1" name="Google Shape;491;p41"/>
          <p:cNvPicPr preferRelativeResize="0"/>
          <p:nvPr/>
        </p:nvPicPr>
        <p:blipFill>
          <a:blip r:embed="rId3">
            <a:alphaModFix/>
          </a:blip>
          <a:stretch>
            <a:fillRect/>
          </a:stretch>
        </p:blipFill>
        <p:spPr>
          <a:xfrm>
            <a:off x="1524000" y="1570038"/>
            <a:ext cx="6096000" cy="2581275"/>
          </a:xfrm>
          <a:prstGeom prst="rect">
            <a:avLst/>
          </a:prstGeom>
          <a:noFill/>
          <a:ln>
            <a:noFill/>
          </a:ln>
        </p:spPr>
      </p:pic>
      <p:sp>
        <p:nvSpPr>
          <p:cNvPr id="492" name="Google Shape;492;p41"/>
          <p:cNvSpPr txBox="1"/>
          <p:nvPr/>
        </p:nvSpPr>
        <p:spPr>
          <a:xfrm>
            <a:off x="5502350" y="4568875"/>
            <a:ext cx="3229500" cy="271800"/>
          </a:xfrm>
          <a:prstGeom prst="rect">
            <a:avLst/>
          </a:prstGeom>
          <a:no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E9E9E"/>
                </a:solidFill>
                <a:hlinkClick r:id="rId4">
                  <a:extLst>
                    <a:ext uri="{A12FA001-AC4F-418D-AE19-62706E023703}">
                      <ahyp:hlinkClr val="tx"/>
                    </a:ext>
                  </a:extLst>
                </a:hlinkClick>
              </a:rPr>
              <a:t>http://www.ahmetyildirim.com.tr/2018/03/simple-cosine-similarity-for-php.html</a:t>
            </a:r>
            <a:endParaRPr>
              <a:solidFill>
                <a:srgbClr val="9E9E9E"/>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3" name="Google Shape;83;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600">
              <a:solidFill>
                <a:schemeClr val="dk1"/>
              </a:solidFill>
            </a:endParaRPr>
          </a:p>
        </p:txBody>
      </p:sp>
      <p:sp>
        <p:nvSpPr>
          <p:cNvPr id="84" name="Google Shape;84;p15"/>
          <p:cNvSpPr txBox="1"/>
          <p:nvPr>
            <p:ph type="title"/>
          </p:nvPr>
        </p:nvSpPr>
        <p:spPr>
          <a:xfrm>
            <a:off x="265500" y="1205825"/>
            <a:ext cx="4045200" cy="290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000"/>
              <a:t>Recommend</a:t>
            </a:r>
            <a:r>
              <a:rPr b="1" lang="en" sz="4000"/>
              <a:t> exports </a:t>
            </a:r>
            <a:endParaRPr b="1" sz="4000"/>
          </a:p>
          <a:p>
            <a:pPr indent="0" lvl="0" marL="0" rtl="0" algn="l">
              <a:spcBef>
                <a:spcPts val="0"/>
              </a:spcBef>
              <a:spcAft>
                <a:spcPts val="0"/>
              </a:spcAft>
              <a:buNone/>
            </a:pPr>
            <a:r>
              <a:rPr b="1" lang="en" sz="4000"/>
              <a:t>across time</a:t>
            </a:r>
            <a:endParaRPr i="1" sz="1400"/>
          </a:p>
        </p:txBody>
      </p:sp>
      <p:sp>
        <p:nvSpPr>
          <p:cNvPr id="85" name="Google Shape;85;p15"/>
          <p:cNvSpPr txBox="1"/>
          <p:nvPr>
            <p:ph idx="4294967295" type="body"/>
          </p:nvPr>
        </p:nvSpPr>
        <p:spPr>
          <a:xfrm>
            <a:off x="4832400" y="1152475"/>
            <a:ext cx="3999900" cy="3416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a:solidFill>
                <a:srgbClr val="FFFFFF"/>
              </a:solidFill>
            </a:endParaRPr>
          </a:p>
          <a:p>
            <a:pPr indent="0" lvl="0" marL="0" rtl="0" algn="ctr">
              <a:lnSpc>
                <a:spcPct val="100000"/>
              </a:lnSpc>
              <a:spcBef>
                <a:spcPts val="0"/>
              </a:spcBef>
              <a:spcAft>
                <a:spcPts val="0"/>
              </a:spcAft>
              <a:buNone/>
            </a:pPr>
            <a:r>
              <a:rPr b="1" lang="en">
                <a:solidFill>
                  <a:srgbClr val="FFFFFF"/>
                </a:solidFill>
              </a:rPr>
              <a:t>Help</a:t>
            </a:r>
            <a:r>
              <a:rPr lang="en">
                <a:solidFill>
                  <a:srgbClr val="FFFFFF"/>
                </a:solidFill>
              </a:rPr>
              <a:t> </a:t>
            </a:r>
            <a:r>
              <a:rPr b="1" lang="en">
                <a:solidFill>
                  <a:srgbClr val="FFFFFF"/>
                </a:solidFill>
              </a:rPr>
              <a:t>investors identify potential </a:t>
            </a:r>
            <a:r>
              <a:rPr lang="en">
                <a:solidFill>
                  <a:srgbClr val="FFFFFF"/>
                </a:solidFill>
              </a:rPr>
              <a:t>in untapped product and service areas.</a:t>
            </a:r>
            <a:endParaRPr>
              <a:solidFill>
                <a:srgbClr val="FFFFFF"/>
              </a:solidFill>
            </a:endParaRPr>
          </a:p>
          <a:p>
            <a:pPr indent="0" lvl="0" marL="0" rtl="0" algn="ctr">
              <a:lnSpc>
                <a:spcPct val="100000"/>
              </a:lnSpc>
              <a:spcBef>
                <a:spcPts val="0"/>
              </a:spcBef>
              <a:spcAft>
                <a:spcPts val="0"/>
              </a:spcAft>
              <a:buNone/>
            </a:pPr>
            <a:r>
              <a:t/>
            </a:r>
            <a:endParaRPr b="1">
              <a:solidFill>
                <a:srgbClr val="FFFFFF"/>
              </a:solidFill>
            </a:endParaRPr>
          </a:p>
          <a:p>
            <a:pPr indent="0" lvl="0" marL="0" rtl="0" algn="ctr">
              <a:lnSpc>
                <a:spcPct val="100000"/>
              </a:lnSpc>
              <a:spcBef>
                <a:spcPts val="0"/>
              </a:spcBef>
              <a:spcAft>
                <a:spcPts val="0"/>
              </a:spcAft>
              <a:buNone/>
            </a:pPr>
            <a:r>
              <a:t/>
            </a:r>
            <a:endParaRPr b="1">
              <a:solidFill>
                <a:srgbClr val="FFFFFF"/>
              </a:solidFill>
            </a:endParaRPr>
          </a:p>
          <a:p>
            <a:pPr indent="0" lvl="0" marL="0" rtl="0" algn="ctr">
              <a:lnSpc>
                <a:spcPct val="100000"/>
              </a:lnSpc>
              <a:spcBef>
                <a:spcPts val="0"/>
              </a:spcBef>
              <a:spcAft>
                <a:spcPts val="0"/>
              </a:spcAft>
              <a:buNone/>
            </a:pPr>
            <a:r>
              <a:rPr b="1" lang="en">
                <a:solidFill>
                  <a:srgbClr val="FFFFFF"/>
                </a:solidFill>
              </a:rPr>
              <a:t>Help countries identify growth</a:t>
            </a:r>
            <a:r>
              <a:rPr lang="en">
                <a:solidFill>
                  <a:srgbClr val="FFFFFF"/>
                </a:solidFill>
              </a:rPr>
              <a:t> opportunity.</a:t>
            </a:r>
            <a:endParaRPr>
              <a:solidFill>
                <a:srgbClr val="FFFFFF"/>
              </a:solidFill>
            </a:endParaRPr>
          </a:p>
          <a:p>
            <a:pPr indent="0" lvl="0" marL="0" rtl="0" algn="ctr">
              <a:lnSpc>
                <a:spcPct val="100000"/>
              </a:lnSpc>
              <a:spcBef>
                <a:spcPts val="0"/>
              </a:spcBef>
              <a:spcAft>
                <a:spcPts val="0"/>
              </a:spcAft>
              <a:buNone/>
            </a:pPr>
            <a:r>
              <a:t/>
            </a:r>
            <a:endParaRPr>
              <a:solidFill>
                <a:srgbClr val="FFFFFF"/>
              </a:solidFill>
            </a:endParaRPr>
          </a:p>
          <a:p>
            <a:pPr indent="0" lvl="0" marL="0" marR="0" rtl="0" algn="l">
              <a:lnSpc>
                <a:spcPct val="100000"/>
              </a:lnSpc>
              <a:spcBef>
                <a:spcPts val="0"/>
              </a:spcBef>
              <a:spcAft>
                <a:spcPts val="0"/>
              </a:spcAft>
              <a:buNone/>
            </a:pPr>
            <a:r>
              <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7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MAP (Mean Average Precision) - How Relevant Recs Are</a:t>
            </a:r>
            <a:endParaRPr sz="2400"/>
          </a:p>
        </p:txBody>
      </p:sp>
      <p:sp>
        <p:nvSpPr>
          <p:cNvPr id="498" name="Google Shape;49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9" name="Google Shape;49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42"/>
          <p:cNvSpPr txBox="1"/>
          <p:nvPr/>
        </p:nvSpPr>
        <p:spPr>
          <a:xfrm>
            <a:off x="5502350" y="4568875"/>
            <a:ext cx="3229500" cy="271800"/>
          </a:xfrm>
          <a:prstGeom prst="rect">
            <a:avLst/>
          </a:prstGeom>
          <a:no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E9E9E"/>
                </a:solidFill>
                <a:hlinkClick r:id="rId3">
                  <a:extLst>
                    <a:ext uri="{A12FA001-AC4F-418D-AE19-62706E023703}">
                      <ahyp:hlinkClr val="tx"/>
                    </a:ext>
                  </a:extLst>
                </a:hlinkClick>
              </a:rPr>
              <a:t>https://www.slideshare.net/JosRamnRosViqueira/information-retrieval-evaluation-64158263</a:t>
            </a:r>
            <a:endParaRPr>
              <a:solidFill>
                <a:srgbClr val="9E9E9E"/>
              </a:solidFill>
              <a:latin typeface="Proxima Nova"/>
              <a:ea typeface="Proxima Nova"/>
              <a:cs typeface="Proxima Nova"/>
              <a:sym typeface="Proxima Nova"/>
            </a:endParaRPr>
          </a:p>
        </p:txBody>
      </p:sp>
      <p:pic>
        <p:nvPicPr>
          <p:cNvPr id="501" name="Google Shape;501;p42"/>
          <p:cNvPicPr preferRelativeResize="0"/>
          <p:nvPr/>
        </p:nvPicPr>
        <p:blipFill>
          <a:blip r:embed="rId4">
            <a:alphaModFix/>
          </a:blip>
          <a:stretch>
            <a:fillRect/>
          </a:stretch>
        </p:blipFill>
        <p:spPr>
          <a:xfrm>
            <a:off x="2247487" y="1115462"/>
            <a:ext cx="4649021" cy="3490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The Atlas of Economic Complexity</a:t>
            </a:r>
            <a:endParaRPr/>
          </a:p>
        </p:txBody>
      </p:sp>
      <p:sp>
        <p:nvSpPr>
          <p:cNvPr id="507" name="Google Shape;507;p43"/>
          <p:cNvSpPr txBox="1"/>
          <p:nvPr/>
        </p:nvSpPr>
        <p:spPr>
          <a:xfrm>
            <a:off x="450050" y="1074625"/>
            <a:ext cx="4463700" cy="3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Meta-Data</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250 countries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20 categories of goods and 5 categories of services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6,000 products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1 MM + edges between product nodes in a year</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Data from 1995-2017</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Core Metrics for Recommendation</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Proximity between product nodes (edge weights)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Import/export volumes (user ratings)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Metrics for Model Tuning</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Complexity metrics (Atlas)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Comparative advantage metrics (Atlas)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Network similarity score (graph alignment)</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World Bank Development Indicator data</a:t>
            </a:r>
            <a:endParaRPr sz="12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508" name="Google Shape;50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15" name="Google Shape;51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6" name="Google Shape;516;p44"/>
          <p:cNvPicPr preferRelativeResize="0"/>
          <p:nvPr/>
        </p:nvPicPr>
        <p:blipFill>
          <a:blip r:embed="rId3">
            <a:alphaModFix/>
          </a:blip>
          <a:stretch>
            <a:fillRect/>
          </a:stretch>
        </p:blipFill>
        <p:spPr>
          <a:xfrm>
            <a:off x="1243642" y="364850"/>
            <a:ext cx="6656720" cy="44137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23" name="Google Shape;52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4" name="Google Shape;524;p45"/>
          <p:cNvPicPr preferRelativeResize="0"/>
          <p:nvPr/>
        </p:nvPicPr>
        <p:blipFill>
          <a:blip r:embed="rId3">
            <a:alphaModFix/>
          </a:blip>
          <a:stretch>
            <a:fillRect/>
          </a:stretch>
        </p:blipFill>
        <p:spPr>
          <a:xfrm>
            <a:off x="1207278" y="351574"/>
            <a:ext cx="6729448" cy="4440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Issues - Class Imbalance</a:t>
            </a:r>
            <a:endParaRPr/>
          </a:p>
        </p:txBody>
      </p:sp>
      <p:sp>
        <p:nvSpPr>
          <p:cNvPr id="530" name="Google Shape;53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1" name="Google Shape;531;p46"/>
          <p:cNvPicPr preferRelativeResize="0"/>
          <p:nvPr/>
        </p:nvPicPr>
        <p:blipFill>
          <a:blip r:embed="rId3">
            <a:alphaModFix/>
          </a:blip>
          <a:stretch>
            <a:fillRect/>
          </a:stretch>
        </p:blipFill>
        <p:spPr>
          <a:xfrm>
            <a:off x="4709400" y="2019300"/>
            <a:ext cx="4338327" cy="2051900"/>
          </a:xfrm>
          <a:prstGeom prst="rect">
            <a:avLst/>
          </a:prstGeom>
          <a:noFill/>
          <a:ln>
            <a:noFill/>
          </a:ln>
        </p:spPr>
      </p:pic>
      <p:pic>
        <p:nvPicPr>
          <p:cNvPr id="532" name="Google Shape;532;p46"/>
          <p:cNvPicPr preferRelativeResize="0"/>
          <p:nvPr/>
        </p:nvPicPr>
        <p:blipFill>
          <a:blip r:embed="rId4">
            <a:alphaModFix/>
          </a:blip>
          <a:stretch>
            <a:fillRect/>
          </a:stretch>
        </p:blipFill>
        <p:spPr>
          <a:xfrm>
            <a:off x="181825" y="2019300"/>
            <a:ext cx="4390174" cy="2092375"/>
          </a:xfrm>
          <a:prstGeom prst="rect">
            <a:avLst/>
          </a:prstGeom>
          <a:noFill/>
          <a:ln>
            <a:noFill/>
          </a:ln>
        </p:spPr>
      </p:pic>
      <p:sp>
        <p:nvSpPr>
          <p:cNvPr id="533" name="Google Shape;533;p46"/>
          <p:cNvSpPr txBox="1"/>
          <p:nvPr/>
        </p:nvSpPr>
        <p:spPr>
          <a:xfrm>
            <a:off x="298675" y="1456450"/>
            <a:ext cx="41565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Imputing</a:t>
            </a:r>
            <a:r>
              <a:rPr b="1" lang="en"/>
              <a:t> 0s for NaNs</a:t>
            </a:r>
            <a:endParaRPr b="1"/>
          </a:p>
        </p:txBody>
      </p:sp>
      <p:sp>
        <p:nvSpPr>
          <p:cNvPr id="534" name="Google Shape;534;p46"/>
          <p:cNvSpPr txBox="1"/>
          <p:nvPr/>
        </p:nvSpPr>
        <p:spPr>
          <a:xfrm>
            <a:off x="4800300" y="1456450"/>
            <a:ext cx="41565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Dropping NaNs</a:t>
            </a:r>
            <a:endParaRPr b="1">
              <a:latin typeface="Proxima Nova"/>
              <a:ea typeface="Proxima Nova"/>
              <a:cs typeface="Proxima Nova"/>
              <a:sym typeface="Proxima Nova"/>
            </a:endParaRPr>
          </a:p>
        </p:txBody>
      </p:sp>
      <p:sp>
        <p:nvSpPr>
          <p:cNvPr id="535" name="Google Shape;53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46"/>
          <p:cNvSpPr txBox="1"/>
          <p:nvPr/>
        </p:nvSpPr>
        <p:spPr>
          <a:xfrm>
            <a:off x="181825" y="3390825"/>
            <a:ext cx="1373100" cy="2307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7" name="Google Shape;537;p46"/>
          <p:cNvSpPr txBox="1"/>
          <p:nvPr/>
        </p:nvSpPr>
        <p:spPr>
          <a:xfrm>
            <a:off x="4644975" y="3390825"/>
            <a:ext cx="1373100" cy="2307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Comparing Ranks</a:t>
            </a:r>
            <a:endParaRPr/>
          </a:p>
        </p:txBody>
      </p:sp>
      <p:sp>
        <p:nvSpPr>
          <p:cNvPr id="543" name="Google Shape;54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44" name="Google Shape;544;p47"/>
          <p:cNvGraphicFramePr/>
          <p:nvPr/>
        </p:nvGraphicFramePr>
        <p:xfrm>
          <a:off x="952500" y="1000075"/>
          <a:ext cx="3000000" cy="3000000"/>
        </p:xfrm>
        <a:graphic>
          <a:graphicData uri="http://schemas.openxmlformats.org/drawingml/2006/table">
            <a:tbl>
              <a:tblPr>
                <a:noFill/>
                <a:tableStyleId>{45E79391-1C6F-419A-B333-9660CB7D37A4}</a:tableStyleId>
              </a:tblPr>
              <a:tblGrid>
                <a:gridCol w="1809750"/>
                <a:gridCol w="1809750"/>
                <a:gridCol w="1809750"/>
                <a:gridCol w="1809750"/>
              </a:tblGrid>
              <a:tr h="381000">
                <a:tc>
                  <a:txBody>
                    <a:bodyPr/>
                    <a:lstStyle/>
                    <a:p>
                      <a:pPr indent="0" lvl="0" marL="0" rtl="0" algn="l">
                        <a:spcBef>
                          <a:spcPts val="0"/>
                        </a:spcBef>
                        <a:spcAft>
                          <a:spcPts val="0"/>
                        </a:spcAft>
                        <a:buNone/>
                      </a:pPr>
                      <a:r>
                        <a:rPr b="1" lang="en" sz="800">
                          <a:latin typeface="Proxima Nova"/>
                          <a:ea typeface="Proxima Nova"/>
                          <a:cs typeface="Proxima Nova"/>
                          <a:sym typeface="Proxima Nova"/>
                        </a:rPr>
                        <a:t>Model</a:t>
                      </a:r>
                      <a:endParaRPr b="1"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800">
                          <a:latin typeface="Proxima Nova"/>
                          <a:ea typeface="Proxima Nova"/>
                          <a:cs typeface="Proxima Nova"/>
                          <a:sym typeface="Proxima Nova"/>
                        </a:rPr>
                        <a:t>Cosine Similarity </a:t>
                      </a:r>
                      <a:r>
                        <a:rPr lang="en" sz="800">
                          <a:latin typeface="Proxima Nova"/>
                          <a:ea typeface="Proxima Nova"/>
                          <a:cs typeface="Proxima Nova"/>
                          <a:sym typeface="Proxima Nova"/>
                        </a:rPr>
                        <a:t>Export Values vs Predictions</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800">
                          <a:latin typeface="Proxima Nova"/>
                          <a:ea typeface="Proxima Nova"/>
                          <a:cs typeface="Proxima Nova"/>
                          <a:sym typeface="Proxima Nova"/>
                        </a:rPr>
                        <a:t>Cosine Similarity</a:t>
                      </a:r>
                      <a:r>
                        <a:rPr lang="en" sz="800">
                          <a:latin typeface="Proxima Nova"/>
                          <a:ea typeface="Proxima Nova"/>
                          <a:cs typeface="Proxima Nova"/>
                          <a:sym typeface="Proxima Nova"/>
                        </a:rPr>
                        <a:t> </a:t>
                      </a:r>
                      <a:endParaRPr sz="800">
                        <a:latin typeface="Proxima Nova"/>
                        <a:ea typeface="Proxima Nova"/>
                        <a:cs typeface="Proxima Nova"/>
                        <a:sym typeface="Proxima Nova"/>
                      </a:endParaRPr>
                    </a:p>
                    <a:p>
                      <a:pPr indent="0" lvl="0" marL="0" rtl="0" algn="l">
                        <a:spcBef>
                          <a:spcPts val="0"/>
                        </a:spcBef>
                        <a:spcAft>
                          <a:spcPts val="0"/>
                        </a:spcAft>
                        <a:buNone/>
                      </a:pPr>
                      <a:r>
                        <a:rPr lang="en" sz="800">
                          <a:latin typeface="Proxima Nova"/>
                          <a:ea typeface="Proxima Nova"/>
                          <a:cs typeface="Proxima Nova"/>
                          <a:sym typeface="Proxima Nova"/>
                        </a:rPr>
                        <a:t>Export % Change vs Predictions</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800">
                          <a:latin typeface="Proxima Nova"/>
                          <a:ea typeface="Proxima Nova"/>
                          <a:cs typeface="Proxima Nova"/>
                          <a:sym typeface="Proxima Nova"/>
                        </a:rPr>
                        <a:t>Rank </a:t>
                      </a:r>
                      <a:r>
                        <a:rPr b="1" lang="en" sz="800">
                          <a:latin typeface="Proxima Nova"/>
                          <a:ea typeface="Proxima Nova"/>
                          <a:cs typeface="Proxima Nova"/>
                          <a:sym typeface="Proxima Nova"/>
                        </a:rPr>
                        <a:t>Cosine Similarity</a:t>
                      </a:r>
                      <a:r>
                        <a:rPr lang="en" sz="800">
                          <a:latin typeface="Proxima Nova"/>
                          <a:ea typeface="Proxima Nova"/>
                          <a:cs typeface="Proxima Nova"/>
                          <a:sym typeface="Proxima Nova"/>
                        </a:rPr>
                        <a:t> </a:t>
                      </a:r>
                      <a:endParaRPr sz="800">
                        <a:latin typeface="Proxima Nova"/>
                        <a:ea typeface="Proxima Nova"/>
                        <a:cs typeface="Proxima Nova"/>
                        <a:sym typeface="Proxima Nova"/>
                      </a:endParaRPr>
                    </a:p>
                    <a:p>
                      <a:pPr indent="0" lvl="0" marL="0" rtl="0" algn="l">
                        <a:spcBef>
                          <a:spcPts val="0"/>
                        </a:spcBef>
                        <a:spcAft>
                          <a:spcPts val="0"/>
                        </a:spcAft>
                        <a:buNone/>
                      </a:pPr>
                      <a:r>
                        <a:rPr lang="en" sz="800">
                          <a:latin typeface="Proxima Nova"/>
                          <a:ea typeface="Proxima Nova"/>
                          <a:cs typeface="Proxima Nova"/>
                          <a:sym typeface="Proxima Nova"/>
                        </a:rPr>
                        <a:t>Export Values Rank vs Predictions</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225125">
                <a:tc>
                  <a:txBody>
                    <a:bodyPr/>
                    <a:lstStyle/>
                    <a:p>
                      <a:pPr indent="0" lvl="0" marL="0" rtl="0" algn="l">
                        <a:spcBef>
                          <a:spcPts val="0"/>
                        </a:spcBef>
                        <a:spcAft>
                          <a:spcPts val="0"/>
                        </a:spcAft>
                        <a:buNone/>
                      </a:pPr>
                      <a:r>
                        <a:rPr lang="en" sz="800">
                          <a:latin typeface="Proxima Nova"/>
                          <a:ea typeface="Proxima Nova"/>
                          <a:cs typeface="Proxima Nova"/>
                          <a:sym typeface="Proxima Nova"/>
                        </a:rPr>
                        <a:t>KNN</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0.024</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0.008</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0.825</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latin typeface="Proxima Nova"/>
                          <a:ea typeface="Proxima Nova"/>
                          <a:cs typeface="Proxima Nova"/>
                          <a:sym typeface="Proxima Nova"/>
                        </a:rPr>
                        <a:t>1-Layer Dot Product Neural Net</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0.624</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0.733</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0.664</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29900">
                <a:tc>
                  <a:txBody>
                    <a:bodyPr/>
                    <a:lstStyle/>
                    <a:p>
                      <a:pPr indent="0" lvl="0" marL="0" rtl="0" algn="l">
                        <a:spcBef>
                          <a:spcPts val="0"/>
                        </a:spcBef>
                        <a:spcAft>
                          <a:spcPts val="0"/>
                        </a:spcAft>
                        <a:buNone/>
                      </a:pPr>
                      <a:r>
                        <a:rPr lang="en" sz="800">
                          <a:latin typeface="Proxima Nova"/>
                          <a:ea typeface="Proxima Nova"/>
                          <a:cs typeface="Proxima Nova"/>
                          <a:sym typeface="Proxima Nova"/>
                        </a:rPr>
                        <a:t>3-Layer Dot Neural Net</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73175">
                <a:tc>
                  <a:txBody>
                    <a:bodyPr/>
                    <a:lstStyle/>
                    <a:p>
                      <a:pPr indent="0" lvl="0" marL="0" rtl="0" algn="l">
                        <a:spcBef>
                          <a:spcPts val="0"/>
                        </a:spcBef>
                        <a:spcAft>
                          <a:spcPts val="0"/>
                        </a:spcAft>
                        <a:buNone/>
                      </a:pPr>
                      <a:r>
                        <a:rPr lang="en" sz="800">
                          <a:latin typeface="Proxima Nova"/>
                          <a:ea typeface="Proxima Nova"/>
                          <a:cs typeface="Proxima Nova"/>
                          <a:sym typeface="Proxima Nova"/>
                        </a:rPr>
                        <a:t>3-Layer Neural Net</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0.543</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0.730</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0.673</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latin typeface="Proxima Nova"/>
                          <a:ea typeface="Proxima Nova"/>
                          <a:cs typeface="Proxima Nova"/>
                          <a:sym typeface="Proxima Nova"/>
                        </a:rPr>
                        <a:t>3-Layer Neural Net + Time Features</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0.531</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0.730</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0.661</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latin typeface="Proxima Nova"/>
                          <a:ea typeface="Proxima Nova"/>
                          <a:cs typeface="Proxima Nova"/>
                          <a:sym typeface="Proxima Nova"/>
                        </a:rPr>
                        <a:t>3-Layer Dot Neural Net + Time Features</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0.198</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0.446</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0.682</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latin typeface="Proxima Nova"/>
                          <a:ea typeface="Proxima Nova"/>
                          <a:cs typeface="Proxima Nova"/>
                          <a:sym typeface="Proxima Nova"/>
                        </a:rPr>
                        <a:t>5-Layer Neural Net</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0.514</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0.709</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0.854</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latin typeface="Proxima Nova"/>
                          <a:ea typeface="Proxima Nova"/>
                          <a:cs typeface="Proxima Nova"/>
                          <a:sym typeface="Proxima Nova"/>
                        </a:rPr>
                        <a:t>5-Layer Neural Net + Time Feat (Class OR Rank)</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latin typeface="Proxima Nova"/>
                          <a:ea typeface="Proxima Nova"/>
                          <a:cs typeface="Proxima Nova"/>
                          <a:sym typeface="Proxima Nova"/>
                        </a:rPr>
                        <a:t>5-Layer Neural Net + Time Features</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0.524</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0.691</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0.854</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latin typeface="Proxima Nova"/>
                          <a:ea typeface="Proxima Nova"/>
                          <a:cs typeface="Proxima Nova"/>
                          <a:sym typeface="Proxima Nova"/>
                        </a:rPr>
                        <a:t>5-Layer Neural Net + Time Features v2</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0.541</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0.645</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Proxima Nova"/>
                          <a:ea typeface="Proxima Nova"/>
                          <a:cs typeface="Proxima Nova"/>
                          <a:sym typeface="Proxima Nova"/>
                        </a:rPr>
                        <a:t>0.846</a:t>
                      </a:r>
                      <a:endParaRPr sz="8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545" name="Google Shape;545;p47"/>
          <p:cNvSpPr txBox="1"/>
          <p:nvPr/>
        </p:nvSpPr>
        <p:spPr>
          <a:xfrm>
            <a:off x="952500" y="4131625"/>
            <a:ext cx="7239000" cy="3066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Comparing Ranks</a:t>
            </a:r>
            <a:endParaRPr/>
          </a:p>
        </p:txBody>
      </p:sp>
      <p:sp>
        <p:nvSpPr>
          <p:cNvPr id="551" name="Google Shape;55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52" name="Google Shape;552;p48"/>
          <p:cNvGraphicFramePr/>
          <p:nvPr/>
        </p:nvGraphicFramePr>
        <p:xfrm>
          <a:off x="1857375" y="1130800"/>
          <a:ext cx="3000000" cy="3000000"/>
        </p:xfrm>
        <a:graphic>
          <a:graphicData uri="http://schemas.openxmlformats.org/drawingml/2006/table">
            <a:tbl>
              <a:tblPr>
                <a:noFill/>
                <a:tableStyleId>{45E79391-1C6F-419A-B333-9660CB7D37A4}</a:tableStyleId>
              </a:tblPr>
              <a:tblGrid>
                <a:gridCol w="1809750"/>
                <a:gridCol w="1809750"/>
                <a:gridCol w="1809750"/>
              </a:tblGrid>
              <a:tr h="381000">
                <a:tc>
                  <a:txBody>
                    <a:bodyPr/>
                    <a:lstStyle/>
                    <a:p>
                      <a:pPr indent="0" lvl="0" marL="0" rtl="0" algn="l">
                        <a:spcBef>
                          <a:spcPts val="0"/>
                        </a:spcBef>
                        <a:spcAft>
                          <a:spcPts val="0"/>
                        </a:spcAft>
                        <a:buNone/>
                      </a:pPr>
                      <a:r>
                        <a:rPr b="1" lang="en" sz="1200">
                          <a:latin typeface="Proxima Nova"/>
                          <a:ea typeface="Proxima Nova"/>
                          <a:cs typeface="Proxima Nova"/>
                          <a:sym typeface="Proxima Nova"/>
                        </a:rPr>
                        <a:t>Model</a:t>
                      </a:r>
                      <a:endParaRPr b="1"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latin typeface="Proxima Nova"/>
                          <a:ea typeface="Proxima Nova"/>
                          <a:cs typeface="Proxima Nova"/>
                          <a:sym typeface="Proxima Nova"/>
                        </a:rPr>
                        <a:t>Cosine Similarity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Export % Change vs Predictions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latin typeface="Proxima Nova"/>
                          <a:ea typeface="Proxima Nova"/>
                          <a:cs typeface="Proxima Nova"/>
                          <a:sym typeface="Proxima Nova"/>
                        </a:rPr>
                        <a:t>Rank Cosine Similarity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Export % Change Rank vs Predictions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KNN</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0.008</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0.825</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1-Layer Dot Product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0.733</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0.664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3-Layer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0.730</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0.673</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3-Layer Neural Net + Time Features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0.730</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0.661</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5-Layer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0.709</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0.854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200">
                          <a:latin typeface="Proxima Nova"/>
                          <a:ea typeface="Proxima Nova"/>
                          <a:cs typeface="Proxima Nova"/>
                          <a:sym typeface="Proxima Nova"/>
                        </a:rPr>
                        <a:t>5-Layer Neural Net + Time Features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0.691</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0.854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bl>
          </a:graphicData>
        </a:graphic>
      </p:graphicFrame>
      <p:graphicFrame>
        <p:nvGraphicFramePr>
          <p:cNvPr id="553" name="Google Shape;553;p48"/>
          <p:cNvGraphicFramePr/>
          <p:nvPr/>
        </p:nvGraphicFramePr>
        <p:xfrm>
          <a:off x="1857375" y="1130800"/>
          <a:ext cx="3000000" cy="3000000"/>
        </p:xfrm>
        <a:graphic>
          <a:graphicData uri="http://schemas.openxmlformats.org/drawingml/2006/table">
            <a:tbl>
              <a:tblPr>
                <a:noFill/>
                <a:tableStyleId>{45E79391-1C6F-419A-B333-9660CB7D37A4}</a:tableStyleId>
              </a:tblPr>
              <a:tblGrid>
                <a:gridCol w="1809750"/>
                <a:gridCol w="1809750"/>
                <a:gridCol w="1809750"/>
              </a:tblGrid>
              <a:tr h="622625">
                <a:tc>
                  <a:txBody>
                    <a:bodyPr/>
                    <a:lstStyle/>
                    <a:p>
                      <a:pPr indent="0" lvl="0" marL="0" rtl="0" algn="l">
                        <a:spcBef>
                          <a:spcPts val="0"/>
                        </a:spcBef>
                        <a:spcAft>
                          <a:spcPts val="0"/>
                        </a:spcAft>
                        <a:buNone/>
                      </a:pPr>
                      <a:r>
                        <a:rPr b="1" lang="en" sz="1200">
                          <a:latin typeface="Proxima Nova"/>
                          <a:ea typeface="Proxima Nova"/>
                          <a:cs typeface="Proxima Nova"/>
                          <a:sym typeface="Proxima Nova"/>
                        </a:rPr>
                        <a:t>Model</a:t>
                      </a:r>
                      <a:endParaRPr b="1"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latin typeface="Proxima Nova"/>
                          <a:ea typeface="Proxima Nova"/>
                          <a:cs typeface="Proxima Nova"/>
                          <a:sym typeface="Proxima Nova"/>
                        </a:rPr>
                        <a:t>Cosine Similarity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Export % Change vs Predictions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latin typeface="Proxima Nova"/>
                          <a:ea typeface="Proxima Nova"/>
                          <a:cs typeface="Proxima Nova"/>
                          <a:sym typeface="Proxima Nova"/>
                        </a:rPr>
                        <a:t>Rank Cosine Similarity</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Export % Change Rank vs Predictions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r h="326850">
                <a:tc>
                  <a:txBody>
                    <a:bodyPr/>
                    <a:lstStyle/>
                    <a:p>
                      <a:pPr indent="0" lvl="0" marL="0" rtl="0" algn="l">
                        <a:spcBef>
                          <a:spcPts val="0"/>
                        </a:spcBef>
                        <a:spcAft>
                          <a:spcPts val="0"/>
                        </a:spcAft>
                        <a:buNone/>
                      </a:pPr>
                      <a:r>
                        <a:rPr lang="en" sz="1200">
                          <a:latin typeface="Proxima Nova"/>
                          <a:ea typeface="Proxima Nova"/>
                          <a:cs typeface="Proxima Nova"/>
                          <a:sym typeface="Proxima Nova"/>
                        </a:rPr>
                        <a:t>KNN</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0.008</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0.825</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467375">
                <a:tc>
                  <a:txBody>
                    <a:bodyPr/>
                    <a:lstStyle/>
                    <a:p>
                      <a:pPr indent="0" lvl="0" marL="0" rtl="0" algn="l">
                        <a:spcBef>
                          <a:spcPts val="0"/>
                        </a:spcBef>
                        <a:spcAft>
                          <a:spcPts val="0"/>
                        </a:spcAft>
                        <a:buNone/>
                      </a:pPr>
                      <a:r>
                        <a:rPr lang="en" sz="1200">
                          <a:latin typeface="Proxima Nova"/>
                          <a:ea typeface="Proxima Nova"/>
                          <a:cs typeface="Proxima Nova"/>
                          <a:sym typeface="Proxima Nova"/>
                        </a:rPr>
                        <a:t>1-Layer Dot Product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0.733</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0.664</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26850">
                <a:tc>
                  <a:txBody>
                    <a:bodyPr/>
                    <a:lstStyle/>
                    <a:p>
                      <a:pPr indent="0" lvl="0" marL="0" rtl="0" algn="l">
                        <a:spcBef>
                          <a:spcPts val="0"/>
                        </a:spcBef>
                        <a:spcAft>
                          <a:spcPts val="0"/>
                        </a:spcAft>
                        <a:buNone/>
                      </a:pPr>
                      <a:r>
                        <a:rPr lang="en" sz="1200">
                          <a:latin typeface="Proxima Nova"/>
                          <a:ea typeface="Proxima Nova"/>
                          <a:cs typeface="Proxima Nova"/>
                          <a:sym typeface="Proxima Nova"/>
                        </a:rPr>
                        <a:t>3-Layer Neural Net</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0.730</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0.673</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467375">
                <a:tc>
                  <a:txBody>
                    <a:bodyPr/>
                    <a:lstStyle/>
                    <a:p>
                      <a:pPr indent="0" lvl="0" marL="0" rtl="0" algn="l">
                        <a:spcBef>
                          <a:spcPts val="0"/>
                        </a:spcBef>
                        <a:spcAft>
                          <a:spcPts val="0"/>
                        </a:spcAft>
                        <a:buNone/>
                      </a:pPr>
                      <a:r>
                        <a:rPr lang="en" sz="1200">
                          <a:latin typeface="Proxima Nova"/>
                          <a:ea typeface="Proxima Nova"/>
                          <a:cs typeface="Proxima Nova"/>
                          <a:sym typeface="Proxima Nova"/>
                        </a:rPr>
                        <a:t>3-Layer Neural Net + Time Features</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0.730</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0.661</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26850">
                <a:tc>
                  <a:txBody>
                    <a:bodyPr/>
                    <a:lstStyle/>
                    <a:p>
                      <a:pPr indent="0" lvl="0" marL="0" rtl="0" algn="l">
                        <a:spcBef>
                          <a:spcPts val="0"/>
                        </a:spcBef>
                        <a:spcAft>
                          <a:spcPts val="0"/>
                        </a:spcAft>
                        <a:buNone/>
                      </a:pPr>
                      <a:r>
                        <a:rPr b="1" lang="en" sz="1200">
                          <a:latin typeface="Proxima Nova"/>
                          <a:ea typeface="Proxima Nova"/>
                          <a:cs typeface="Proxima Nova"/>
                          <a:sym typeface="Proxima Nova"/>
                        </a:rPr>
                        <a:t>5-Layer Neural Net</a:t>
                      </a:r>
                      <a:endParaRPr b="1"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0.709</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solidFill>
                            <a:srgbClr val="CC0000"/>
                          </a:solidFill>
                          <a:latin typeface="Proxima Nova"/>
                          <a:ea typeface="Proxima Nova"/>
                          <a:cs typeface="Proxima Nova"/>
                          <a:sym typeface="Proxima Nova"/>
                        </a:rPr>
                        <a:t>0.854</a:t>
                      </a:r>
                      <a:endParaRPr b="1" sz="1200">
                        <a:solidFill>
                          <a:srgbClr val="CC0000"/>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596325">
                <a:tc>
                  <a:txBody>
                    <a:bodyPr/>
                    <a:lstStyle/>
                    <a:p>
                      <a:pPr indent="0" lvl="0" marL="0" rtl="0" algn="l">
                        <a:spcBef>
                          <a:spcPts val="0"/>
                        </a:spcBef>
                        <a:spcAft>
                          <a:spcPts val="0"/>
                        </a:spcAft>
                        <a:buNone/>
                      </a:pPr>
                      <a:r>
                        <a:rPr b="1" lang="en" sz="1200">
                          <a:latin typeface="Proxima Nova"/>
                          <a:ea typeface="Proxima Nova"/>
                          <a:cs typeface="Proxima Nova"/>
                          <a:sym typeface="Proxima Nova"/>
                        </a:rPr>
                        <a:t>5-Layer Neural Net + Time Features</a:t>
                      </a:r>
                      <a:endParaRPr b="1"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0.691</a:t>
                      </a:r>
                      <a:endParaRPr sz="12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solidFill>
                            <a:srgbClr val="CC0000"/>
                          </a:solidFill>
                          <a:latin typeface="Proxima Nova"/>
                          <a:ea typeface="Proxima Nova"/>
                          <a:cs typeface="Proxima Nova"/>
                          <a:sym typeface="Proxima Nova"/>
                        </a:rPr>
                        <a:t>0.854</a:t>
                      </a:r>
                      <a:endParaRPr b="1" sz="1200">
                        <a:solidFill>
                          <a:srgbClr val="CC0000"/>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bl>
          </a:graphicData>
        </a:graphic>
      </p:graphicFrame>
      <p:sp>
        <p:nvSpPr>
          <p:cNvPr id="554" name="Google Shape;554;p48"/>
          <p:cNvSpPr txBox="1"/>
          <p:nvPr/>
        </p:nvSpPr>
        <p:spPr>
          <a:xfrm>
            <a:off x="5476838" y="1130800"/>
            <a:ext cx="1809900" cy="35031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5" name="Google Shape;555;p48"/>
          <p:cNvSpPr txBox="1"/>
          <p:nvPr/>
        </p:nvSpPr>
        <p:spPr>
          <a:xfrm>
            <a:off x="1857275" y="3708175"/>
            <a:ext cx="5429400" cy="9258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9"/>
          <p:cNvSpPr txBox="1"/>
          <p:nvPr>
            <p:ph type="title"/>
          </p:nvPr>
        </p:nvSpPr>
        <p:spPr>
          <a:xfrm>
            <a:off x="311700" y="30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Top N Growth Export Areas, by % Change</a:t>
            </a:r>
            <a:endParaRPr/>
          </a:p>
        </p:txBody>
      </p:sp>
      <p:sp>
        <p:nvSpPr>
          <p:cNvPr id="561" name="Google Shape;561;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2" name="Google Shape;562;p49"/>
          <p:cNvSpPr txBox="1"/>
          <p:nvPr>
            <p:ph type="title"/>
          </p:nvPr>
        </p:nvSpPr>
        <p:spPr>
          <a:xfrm>
            <a:off x="311700" y="1055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Recommendations for Ireland for 2005-2014</a:t>
            </a:r>
            <a:endParaRPr sz="2000"/>
          </a:p>
        </p:txBody>
      </p:sp>
      <p:pic>
        <p:nvPicPr>
          <p:cNvPr id="563" name="Google Shape;563;p49"/>
          <p:cNvPicPr preferRelativeResize="0"/>
          <p:nvPr/>
        </p:nvPicPr>
        <p:blipFill rotWithShape="1">
          <a:blip r:embed="rId3">
            <a:alphaModFix/>
          </a:blip>
          <a:srcRect b="10857" l="0" r="0" t="0"/>
          <a:stretch/>
        </p:blipFill>
        <p:spPr>
          <a:xfrm>
            <a:off x="551950" y="1627975"/>
            <a:ext cx="8040125" cy="3045101"/>
          </a:xfrm>
          <a:prstGeom prst="rect">
            <a:avLst/>
          </a:prstGeom>
          <a:noFill/>
          <a:ln>
            <a:noFill/>
          </a:ln>
        </p:spPr>
      </p:pic>
      <p:sp>
        <p:nvSpPr>
          <p:cNvPr id="564" name="Google Shape;564;p49"/>
          <p:cNvSpPr txBox="1"/>
          <p:nvPr/>
        </p:nvSpPr>
        <p:spPr>
          <a:xfrm>
            <a:off x="551950" y="1860350"/>
            <a:ext cx="8040000" cy="6420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0"/>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SUB-APPENDIX</a:t>
            </a:r>
            <a:endParaRPr/>
          </a:p>
        </p:txBody>
      </p:sp>
      <p:sp>
        <p:nvSpPr>
          <p:cNvPr id="570" name="Google Shape;570;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1"/>
          <p:cNvSpPr txBox="1"/>
          <p:nvPr>
            <p:ph type="title"/>
          </p:nvPr>
        </p:nvSpPr>
        <p:spPr>
          <a:xfrm>
            <a:off x="311700" y="30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Collaborative Filtering Over Time</a:t>
            </a:r>
            <a:endParaRPr/>
          </a:p>
        </p:txBody>
      </p:sp>
      <p:sp>
        <p:nvSpPr>
          <p:cNvPr id="576" name="Google Shape;576;p51"/>
          <p:cNvSpPr/>
          <p:nvPr/>
        </p:nvSpPr>
        <p:spPr>
          <a:xfrm>
            <a:off x="845800" y="1530900"/>
            <a:ext cx="1188600" cy="640200"/>
          </a:xfrm>
          <a:prstGeom prst="roundRect">
            <a:avLst>
              <a:gd fmla="val 16667" name="adj"/>
            </a:avLst>
          </a:prstGeom>
          <a:solidFill>
            <a:srgbClr val="D9D9D9"/>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Ireland</a:t>
            </a:r>
            <a:endParaRPr b="1">
              <a:latin typeface="Proxima Nova"/>
              <a:ea typeface="Proxima Nova"/>
              <a:cs typeface="Proxima Nova"/>
              <a:sym typeface="Proxima Nova"/>
            </a:endParaRPr>
          </a:p>
        </p:txBody>
      </p:sp>
      <p:sp>
        <p:nvSpPr>
          <p:cNvPr id="577" name="Google Shape;57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8" name="Google Shape;578;p51"/>
          <p:cNvSpPr/>
          <p:nvPr/>
        </p:nvSpPr>
        <p:spPr>
          <a:xfrm>
            <a:off x="845800" y="2630025"/>
            <a:ext cx="1188600" cy="640200"/>
          </a:xfrm>
          <a:prstGeom prst="roundRect">
            <a:avLst>
              <a:gd fmla="val 16667" name="adj"/>
            </a:avLst>
          </a:prstGeom>
          <a:solidFill>
            <a:srgbClr val="D9D9D9"/>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Italy</a:t>
            </a:r>
            <a:endParaRPr b="1">
              <a:latin typeface="Proxima Nova"/>
              <a:ea typeface="Proxima Nova"/>
              <a:cs typeface="Proxima Nova"/>
              <a:sym typeface="Proxima Nova"/>
            </a:endParaRPr>
          </a:p>
        </p:txBody>
      </p:sp>
      <p:sp>
        <p:nvSpPr>
          <p:cNvPr id="579" name="Google Shape;579;p51"/>
          <p:cNvSpPr/>
          <p:nvPr/>
        </p:nvSpPr>
        <p:spPr>
          <a:xfrm>
            <a:off x="845800" y="3729150"/>
            <a:ext cx="1188600" cy="640200"/>
          </a:xfrm>
          <a:prstGeom prst="roundRect">
            <a:avLst>
              <a:gd fmla="val 16667" name="adj"/>
            </a:avLst>
          </a:prstGeom>
          <a:solidFill>
            <a:srgbClr val="D9D9D9"/>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United Kingdom</a:t>
            </a:r>
            <a:endParaRPr b="1">
              <a:latin typeface="Proxima Nova"/>
              <a:ea typeface="Proxima Nova"/>
              <a:cs typeface="Proxima Nova"/>
              <a:sym typeface="Proxima Nova"/>
            </a:endParaRPr>
          </a:p>
        </p:txBody>
      </p:sp>
      <p:pic>
        <p:nvPicPr>
          <p:cNvPr id="580" name="Google Shape;580;p51"/>
          <p:cNvPicPr preferRelativeResize="0"/>
          <p:nvPr/>
        </p:nvPicPr>
        <p:blipFill>
          <a:blip r:embed="rId3">
            <a:alphaModFix/>
          </a:blip>
          <a:stretch>
            <a:fillRect/>
          </a:stretch>
        </p:blipFill>
        <p:spPr>
          <a:xfrm>
            <a:off x="3160075" y="1262463"/>
            <a:ext cx="730825" cy="730825"/>
          </a:xfrm>
          <a:prstGeom prst="rect">
            <a:avLst/>
          </a:prstGeom>
          <a:noFill/>
          <a:ln>
            <a:noFill/>
          </a:ln>
        </p:spPr>
      </p:pic>
      <p:pic>
        <p:nvPicPr>
          <p:cNvPr id="581" name="Google Shape;581;p51"/>
          <p:cNvPicPr preferRelativeResize="0"/>
          <p:nvPr/>
        </p:nvPicPr>
        <p:blipFill>
          <a:blip r:embed="rId4">
            <a:alphaModFix/>
          </a:blip>
          <a:stretch>
            <a:fillRect/>
          </a:stretch>
        </p:blipFill>
        <p:spPr>
          <a:xfrm>
            <a:off x="3159725" y="2171088"/>
            <a:ext cx="731520" cy="731520"/>
          </a:xfrm>
          <a:prstGeom prst="rect">
            <a:avLst/>
          </a:prstGeom>
          <a:noFill/>
          <a:ln>
            <a:noFill/>
          </a:ln>
        </p:spPr>
      </p:pic>
      <p:sp>
        <p:nvSpPr>
          <p:cNvPr id="582" name="Google Shape;582;p51"/>
          <p:cNvSpPr txBox="1"/>
          <p:nvPr/>
        </p:nvSpPr>
        <p:spPr>
          <a:xfrm>
            <a:off x="6944600" y="4705675"/>
            <a:ext cx="17232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E9E9E"/>
                </a:solidFill>
                <a:hlinkClick r:id="rId5">
                  <a:extLst>
                    <a:ext uri="{A12FA001-AC4F-418D-AE19-62706E023703}">
                      <ahyp:hlinkClr val="tx"/>
                    </a:ext>
                  </a:extLst>
                </a:hlinkClick>
              </a:rPr>
              <a:t>https://www.flaticon.com/</a:t>
            </a:r>
            <a:endParaRPr>
              <a:solidFill>
                <a:srgbClr val="9E9E9E"/>
              </a:solidFill>
            </a:endParaRPr>
          </a:p>
        </p:txBody>
      </p:sp>
      <p:pic>
        <p:nvPicPr>
          <p:cNvPr id="583" name="Google Shape;583;p51"/>
          <p:cNvPicPr preferRelativeResize="0"/>
          <p:nvPr/>
        </p:nvPicPr>
        <p:blipFill>
          <a:blip r:embed="rId6">
            <a:alphaModFix/>
          </a:blip>
          <a:stretch>
            <a:fillRect/>
          </a:stretch>
        </p:blipFill>
        <p:spPr>
          <a:xfrm>
            <a:off x="3159720" y="3080400"/>
            <a:ext cx="731520" cy="731520"/>
          </a:xfrm>
          <a:prstGeom prst="rect">
            <a:avLst/>
          </a:prstGeom>
          <a:noFill/>
          <a:ln>
            <a:noFill/>
          </a:ln>
        </p:spPr>
      </p:pic>
      <p:pic>
        <p:nvPicPr>
          <p:cNvPr id="584" name="Google Shape;584;p51"/>
          <p:cNvPicPr preferRelativeResize="0"/>
          <p:nvPr/>
        </p:nvPicPr>
        <p:blipFill>
          <a:blip r:embed="rId7">
            <a:alphaModFix/>
          </a:blip>
          <a:stretch>
            <a:fillRect/>
          </a:stretch>
        </p:blipFill>
        <p:spPr>
          <a:xfrm>
            <a:off x="3159720" y="3989725"/>
            <a:ext cx="731520" cy="731520"/>
          </a:xfrm>
          <a:prstGeom prst="rect">
            <a:avLst/>
          </a:prstGeom>
          <a:noFill/>
          <a:ln>
            <a:noFill/>
          </a:ln>
        </p:spPr>
      </p:pic>
      <p:cxnSp>
        <p:nvCxnSpPr>
          <p:cNvPr id="585" name="Google Shape;585;p51"/>
          <p:cNvCxnSpPr>
            <a:stCxn id="576" idx="3"/>
            <a:endCxn id="580" idx="1"/>
          </p:cNvCxnSpPr>
          <p:nvPr/>
        </p:nvCxnSpPr>
        <p:spPr>
          <a:xfrm flipH="1" rot="10800000">
            <a:off x="2034400" y="1627800"/>
            <a:ext cx="1125600" cy="223200"/>
          </a:xfrm>
          <a:prstGeom prst="straightConnector1">
            <a:avLst/>
          </a:prstGeom>
          <a:noFill/>
          <a:ln cap="flat" cmpd="sng" w="19050">
            <a:solidFill>
              <a:srgbClr val="B6D7A8"/>
            </a:solidFill>
            <a:prstDash val="solid"/>
            <a:round/>
            <a:headEnd len="med" w="med" type="none"/>
            <a:tailEnd len="med" w="med" type="triangle"/>
          </a:ln>
        </p:spPr>
      </p:cxnSp>
      <p:cxnSp>
        <p:nvCxnSpPr>
          <p:cNvPr id="586" name="Google Shape;586;p51"/>
          <p:cNvCxnSpPr>
            <a:stCxn id="576" idx="3"/>
            <a:endCxn id="581" idx="1"/>
          </p:cNvCxnSpPr>
          <p:nvPr/>
        </p:nvCxnSpPr>
        <p:spPr>
          <a:xfrm>
            <a:off x="2034400" y="1851000"/>
            <a:ext cx="1125300" cy="685800"/>
          </a:xfrm>
          <a:prstGeom prst="straightConnector1">
            <a:avLst/>
          </a:prstGeom>
          <a:noFill/>
          <a:ln cap="flat" cmpd="sng" w="19050">
            <a:solidFill>
              <a:srgbClr val="B6D7A8"/>
            </a:solidFill>
            <a:prstDash val="solid"/>
            <a:round/>
            <a:headEnd len="med" w="med" type="none"/>
            <a:tailEnd len="med" w="med" type="triangle"/>
          </a:ln>
        </p:spPr>
      </p:cxnSp>
      <p:cxnSp>
        <p:nvCxnSpPr>
          <p:cNvPr id="587" name="Google Shape;587;p51"/>
          <p:cNvCxnSpPr>
            <a:stCxn id="579" idx="3"/>
            <a:endCxn id="584" idx="1"/>
          </p:cNvCxnSpPr>
          <p:nvPr/>
        </p:nvCxnSpPr>
        <p:spPr>
          <a:xfrm>
            <a:off x="2034400" y="4049250"/>
            <a:ext cx="1125300" cy="306300"/>
          </a:xfrm>
          <a:prstGeom prst="straightConnector1">
            <a:avLst/>
          </a:prstGeom>
          <a:noFill/>
          <a:ln cap="flat" cmpd="sng" w="19050">
            <a:solidFill>
              <a:srgbClr val="274E13"/>
            </a:solidFill>
            <a:prstDash val="solid"/>
            <a:round/>
            <a:headEnd len="med" w="med" type="none"/>
            <a:tailEnd len="med" w="med" type="triangle"/>
          </a:ln>
        </p:spPr>
      </p:cxnSp>
      <p:cxnSp>
        <p:nvCxnSpPr>
          <p:cNvPr id="588" name="Google Shape;588;p51"/>
          <p:cNvCxnSpPr>
            <a:stCxn id="579" idx="3"/>
            <a:endCxn id="583" idx="1"/>
          </p:cNvCxnSpPr>
          <p:nvPr/>
        </p:nvCxnSpPr>
        <p:spPr>
          <a:xfrm flipH="1" rot="10800000">
            <a:off x="2034400" y="3446250"/>
            <a:ext cx="1125300" cy="603000"/>
          </a:xfrm>
          <a:prstGeom prst="straightConnector1">
            <a:avLst/>
          </a:prstGeom>
          <a:noFill/>
          <a:ln cap="flat" cmpd="sng" w="9525">
            <a:solidFill>
              <a:srgbClr val="274E13"/>
            </a:solidFill>
            <a:prstDash val="solid"/>
            <a:round/>
            <a:headEnd len="med" w="med" type="none"/>
            <a:tailEnd len="med" w="med" type="triangle"/>
          </a:ln>
        </p:spPr>
      </p:cxnSp>
      <p:cxnSp>
        <p:nvCxnSpPr>
          <p:cNvPr id="589" name="Google Shape;589;p51"/>
          <p:cNvCxnSpPr>
            <a:stCxn id="579" idx="3"/>
            <a:endCxn id="581" idx="1"/>
          </p:cNvCxnSpPr>
          <p:nvPr/>
        </p:nvCxnSpPr>
        <p:spPr>
          <a:xfrm flipH="1" rot="10800000">
            <a:off x="2034400" y="2536950"/>
            <a:ext cx="1125300" cy="1512300"/>
          </a:xfrm>
          <a:prstGeom prst="straightConnector1">
            <a:avLst/>
          </a:prstGeom>
          <a:noFill/>
          <a:ln cap="flat" cmpd="sng" w="19050">
            <a:solidFill>
              <a:srgbClr val="274E13"/>
            </a:solidFill>
            <a:prstDash val="solid"/>
            <a:round/>
            <a:headEnd len="med" w="med" type="none"/>
            <a:tailEnd len="med" w="med" type="triangle"/>
          </a:ln>
        </p:spPr>
      </p:cxnSp>
      <p:cxnSp>
        <p:nvCxnSpPr>
          <p:cNvPr id="590" name="Google Shape;590;p51"/>
          <p:cNvCxnSpPr>
            <a:stCxn id="579" idx="3"/>
            <a:endCxn id="580" idx="1"/>
          </p:cNvCxnSpPr>
          <p:nvPr/>
        </p:nvCxnSpPr>
        <p:spPr>
          <a:xfrm flipH="1" rot="10800000">
            <a:off x="2034400" y="1627950"/>
            <a:ext cx="1125600" cy="2421300"/>
          </a:xfrm>
          <a:prstGeom prst="straightConnector1">
            <a:avLst/>
          </a:prstGeom>
          <a:noFill/>
          <a:ln cap="flat" cmpd="sng" w="19050">
            <a:solidFill>
              <a:srgbClr val="274E13"/>
            </a:solidFill>
            <a:prstDash val="solid"/>
            <a:round/>
            <a:headEnd len="med" w="med" type="none"/>
            <a:tailEnd len="med" w="med" type="triangle"/>
          </a:ln>
        </p:spPr>
      </p:cxnSp>
      <p:cxnSp>
        <p:nvCxnSpPr>
          <p:cNvPr id="591" name="Google Shape;591;p51"/>
          <p:cNvCxnSpPr>
            <a:stCxn id="578" idx="3"/>
            <a:endCxn id="580" idx="1"/>
          </p:cNvCxnSpPr>
          <p:nvPr/>
        </p:nvCxnSpPr>
        <p:spPr>
          <a:xfrm flipH="1" rot="10800000">
            <a:off x="2034400" y="1628025"/>
            <a:ext cx="1125600" cy="1322100"/>
          </a:xfrm>
          <a:prstGeom prst="straightConnector1">
            <a:avLst/>
          </a:prstGeom>
          <a:noFill/>
          <a:ln cap="flat" cmpd="sng" w="19050">
            <a:solidFill>
              <a:schemeClr val="dk2"/>
            </a:solidFill>
            <a:prstDash val="solid"/>
            <a:round/>
            <a:headEnd len="med" w="med" type="none"/>
            <a:tailEnd len="med" w="med" type="triangle"/>
          </a:ln>
        </p:spPr>
      </p:cxnSp>
      <p:cxnSp>
        <p:nvCxnSpPr>
          <p:cNvPr id="592" name="Google Shape;592;p51"/>
          <p:cNvCxnSpPr>
            <a:stCxn id="584" idx="1"/>
            <a:endCxn id="576" idx="3"/>
          </p:cNvCxnSpPr>
          <p:nvPr/>
        </p:nvCxnSpPr>
        <p:spPr>
          <a:xfrm rot="10800000">
            <a:off x="2034420" y="1851085"/>
            <a:ext cx="1125300" cy="2504400"/>
          </a:xfrm>
          <a:prstGeom prst="straightConnector1">
            <a:avLst/>
          </a:prstGeom>
          <a:noFill/>
          <a:ln cap="flat" cmpd="sng" w="19050">
            <a:solidFill>
              <a:srgbClr val="EA9999"/>
            </a:solidFill>
            <a:prstDash val="dash"/>
            <a:round/>
            <a:headEnd len="med" w="med" type="none"/>
            <a:tailEnd len="med" w="med" type="triangle"/>
          </a:ln>
        </p:spPr>
      </p:cxnSp>
      <p:cxnSp>
        <p:nvCxnSpPr>
          <p:cNvPr id="593" name="Google Shape;593;p51"/>
          <p:cNvCxnSpPr>
            <a:stCxn id="576" idx="1"/>
            <a:endCxn id="579" idx="1"/>
          </p:cNvCxnSpPr>
          <p:nvPr/>
        </p:nvCxnSpPr>
        <p:spPr>
          <a:xfrm>
            <a:off x="845800" y="1851000"/>
            <a:ext cx="600" cy="2198400"/>
          </a:xfrm>
          <a:prstGeom prst="curvedConnector3">
            <a:avLst>
              <a:gd fmla="val -84683333" name="adj1"/>
            </a:avLst>
          </a:prstGeom>
          <a:noFill/>
          <a:ln cap="flat" cmpd="sng" w="9525">
            <a:solidFill>
              <a:srgbClr val="CC0000"/>
            </a:solidFill>
            <a:prstDash val="solid"/>
            <a:round/>
            <a:headEnd len="med" w="med" type="triangle"/>
            <a:tailEnd len="med" w="med" type="triangle"/>
          </a:ln>
        </p:spPr>
      </p:cxnSp>
      <p:sp>
        <p:nvSpPr>
          <p:cNvPr id="594" name="Google Shape;594;p51"/>
          <p:cNvSpPr txBox="1"/>
          <p:nvPr/>
        </p:nvSpPr>
        <p:spPr>
          <a:xfrm>
            <a:off x="846400" y="942075"/>
            <a:ext cx="30444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1995</a:t>
            </a:r>
            <a:endParaRPr b="1">
              <a:latin typeface="Proxima Nova"/>
              <a:ea typeface="Proxima Nova"/>
              <a:cs typeface="Proxima Nova"/>
              <a:sym typeface="Proxima Nova"/>
            </a:endParaRPr>
          </a:p>
        </p:txBody>
      </p:sp>
      <p:sp>
        <p:nvSpPr>
          <p:cNvPr id="595" name="Google Shape;595;p51"/>
          <p:cNvSpPr/>
          <p:nvPr/>
        </p:nvSpPr>
        <p:spPr>
          <a:xfrm>
            <a:off x="5646400" y="1530900"/>
            <a:ext cx="1188600" cy="640200"/>
          </a:xfrm>
          <a:prstGeom prst="roundRect">
            <a:avLst>
              <a:gd fmla="val 16667" name="adj"/>
            </a:avLst>
          </a:prstGeom>
          <a:solidFill>
            <a:srgbClr val="D9D9D9"/>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Ireland</a:t>
            </a:r>
            <a:endParaRPr b="1">
              <a:latin typeface="Proxima Nova"/>
              <a:ea typeface="Proxima Nova"/>
              <a:cs typeface="Proxima Nova"/>
              <a:sym typeface="Proxima Nova"/>
            </a:endParaRPr>
          </a:p>
        </p:txBody>
      </p:sp>
      <p:sp>
        <p:nvSpPr>
          <p:cNvPr id="596" name="Google Shape;596;p51"/>
          <p:cNvSpPr/>
          <p:nvPr/>
        </p:nvSpPr>
        <p:spPr>
          <a:xfrm>
            <a:off x="5646400" y="2630025"/>
            <a:ext cx="1188600" cy="640200"/>
          </a:xfrm>
          <a:prstGeom prst="roundRect">
            <a:avLst>
              <a:gd fmla="val 16667" name="adj"/>
            </a:avLst>
          </a:prstGeom>
          <a:solidFill>
            <a:srgbClr val="D9D9D9"/>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Italy</a:t>
            </a:r>
            <a:endParaRPr b="1">
              <a:latin typeface="Proxima Nova"/>
              <a:ea typeface="Proxima Nova"/>
              <a:cs typeface="Proxima Nova"/>
              <a:sym typeface="Proxima Nova"/>
            </a:endParaRPr>
          </a:p>
        </p:txBody>
      </p:sp>
      <p:sp>
        <p:nvSpPr>
          <p:cNvPr id="597" name="Google Shape;597;p51"/>
          <p:cNvSpPr/>
          <p:nvPr/>
        </p:nvSpPr>
        <p:spPr>
          <a:xfrm>
            <a:off x="5646400" y="3729150"/>
            <a:ext cx="1188600" cy="640200"/>
          </a:xfrm>
          <a:prstGeom prst="roundRect">
            <a:avLst>
              <a:gd fmla="val 16667" name="adj"/>
            </a:avLst>
          </a:prstGeom>
          <a:solidFill>
            <a:srgbClr val="D9D9D9"/>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United Kingdom</a:t>
            </a:r>
            <a:endParaRPr b="1">
              <a:latin typeface="Proxima Nova"/>
              <a:ea typeface="Proxima Nova"/>
              <a:cs typeface="Proxima Nova"/>
              <a:sym typeface="Proxima Nova"/>
            </a:endParaRPr>
          </a:p>
        </p:txBody>
      </p:sp>
      <p:pic>
        <p:nvPicPr>
          <p:cNvPr id="598" name="Google Shape;598;p51"/>
          <p:cNvPicPr preferRelativeResize="0"/>
          <p:nvPr/>
        </p:nvPicPr>
        <p:blipFill>
          <a:blip r:embed="rId3">
            <a:alphaModFix/>
          </a:blip>
          <a:stretch>
            <a:fillRect/>
          </a:stretch>
        </p:blipFill>
        <p:spPr>
          <a:xfrm>
            <a:off x="7960675" y="1262463"/>
            <a:ext cx="730825" cy="730825"/>
          </a:xfrm>
          <a:prstGeom prst="rect">
            <a:avLst/>
          </a:prstGeom>
          <a:noFill/>
          <a:ln>
            <a:noFill/>
          </a:ln>
        </p:spPr>
      </p:pic>
      <p:pic>
        <p:nvPicPr>
          <p:cNvPr id="599" name="Google Shape;599;p51"/>
          <p:cNvPicPr preferRelativeResize="0"/>
          <p:nvPr/>
        </p:nvPicPr>
        <p:blipFill>
          <a:blip r:embed="rId4">
            <a:alphaModFix/>
          </a:blip>
          <a:stretch>
            <a:fillRect/>
          </a:stretch>
        </p:blipFill>
        <p:spPr>
          <a:xfrm>
            <a:off x="7960325" y="2171088"/>
            <a:ext cx="731520" cy="731520"/>
          </a:xfrm>
          <a:prstGeom prst="rect">
            <a:avLst/>
          </a:prstGeom>
          <a:noFill/>
          <a:ln>
            <a:noFill/>
          </a:ln>
        </p:spPr>
      </p:pic>
      <p:pic>
        <p:nvPicPr>
          <p:cNvPr id="600" name="Google Shape;600;p51"/>
          <p:cNvPicPr preferRelativeResize="0"/>
          <p:nvPr/>
        </p:nvPicPr>
        <p:blipFill>
          <a:blip r:embed="rId6">
            <a:alphaModFix/>
          </a:blip>
          <a:stretch>
            <a:fillRect/>
          </a:stretch>
        </p:blipFill>
        <p:spPr>
          <a:xfrm>
            <a:off x="7960320" y="3080400"/>
            <a:ext cx="731520" cy="731520"/>
          </a:xfrm>
          <a:prstGeom prst="rect">
            <a:avLst/>
          </a:prstGeom>
          <a:noFill/>
          <a:ln>
            <a:noFill/>
          </a:ln>
        </p:spPr>
      </p:pic>
      <p:pic>
        <p:nvPicPr>
          <p:cNvPr id="601" name="Google Shape;601;p51"/>
          <p:cNvPicPr preferRelativeResize="0"/>
          <p:nvPr/>
        </p:nvPicPr>
        <p:blipFill>
          <a:blip r:embed="rId7">
            <a:alphaModFix/>
          </a:blip>
          <a:stretch>
            <a:fillRect/>
          </a:stretch>
        </p:blipFill>
        <p:spPr>
          <a:xfrm>
            <a:off x="7960320" y="3989725"/>
            <a:ext cx="731520" cy="731520"/>
          </a:xfrm>
          <a:prstGeom prst="rect">
            <a:avLst/>
          </a:prstGeom>
          <a:noFill/>
          <a:ln>
            <a:noFill/>
          </a:ln>
        </p:spPr>
      </p:pic>
      <p:cxnSp>
        <p:nvCxnSpPr>
          <p:cNvPr id="602" name="Google Shape;602;p51"/>
          <p:cNvCxnSpPr>
            <a:stCxn id="595" idx="3"/>
            <a:endCxn id="598" idx="1"/>
          </p:cNvCxnSpPr>
          <p:nvPr/>
        </p:nvCxnSpPr>
        <p:spPr>
          <a:xfrm flipH="1" rot="10800000">
            <a:off x="6835000" y="1627800"/>
            <a:ext cx="1125600" cy="223200"/>
          </a:xfrm>
          <a:prstGeom prst="straightConnector1">
            <a:avLst/>
          </a:prstGeom>
          <a:noFill/>
          <a:ln cap="flat" cmpd="sng" w="19050">
            <a:solidFill>
              <a:srgbClr val="B6D7A8"/>
            </a:solidFill>
            <a:prstDash val="solid"/>
            <a:round/>
            <a:headEnd len="med" w="med" type="none"/>
            <a:tailEnd len="med" w="med" type="triangle"/>
          </a:ln>
        </p:spPr>
      </p:cxnSp>
      <p:cxnSp>
        <p:nvCxnSpPr>
          <p:cNvPr id="603" name="Google Shape;603;p51"/>
          <p:cNvCxnSpPr>
            <a:stCxn id="595" idx="3"/>
            <a:endCxn id="599" idx="1"/>
          </p:cNvCxnSpPr>
          <p:nvPr/>
        </p:nvCxnSpPr>
        <p:spPr>
          <a:xfrm>
            <a:off x="6835000" y="1851000"/>
            <a:ext cx="1125300" cy="685800"/>
          </a:xfrm>
          <a:prstGeom prst="straightConnector1">
            <a:avLst/>
          </a:prstGeom>
          <a:noFill/>
          <a:ln cap="flat" cmpd="sng" w="19050">
            <a:solidFill>
              <a:srgbClr val="B6D7A8"/>
            </a:solidFill>
            <a:prstDash val="solid"/>
            <a:round/>
            <a:headEnd len="med" w="med" type="none"/>
            <a:tailEnd len="med" w="med" type="triangle"/>
          </a:ln>
        </p:spPr>
      </p:cxnSp>
      <p:cxnSp>
        <p:nvCxnSpPr>
          <p:cNvPr id="604" name="Google Shape;604;p51"/>
          <p:cNvCxnSpPr>
            <a:stCxn id="597" idx="3"/>
            <a:endCxn id="601" idx="1"/>
          </p:cNvCxnSpPr>
          <p:nvPr/>
        </p:nvCxnSpPr>
        <p:spPr>
          <a:xfrm>
            <a:off x="6835000" y="4049250"/>
            <a:ext cx="1125300" cy="306300"/>
          </a:xfrm>
          <a:prstGeom prst="straightConnector1">
            <a:avLst/>
          </a:prstGeom>
          <a:noFill/>
          <a:ln cap="flat" cmpd="sng" w="19050">
            <a:solidFill>
              <a:srgbClr val="274E13"/>
            </a:solidFill>
            <a:prstDash val="solid"/>
            <a:round/>
            <a:headEnd len="med" w="med" type="none"/>
            <a:tailEnd len="med" w="med" type="triangle"/>
          </a:ln>
        </p:spPr>
      </p:cxnSp>
      <p:cxnSp>
        <p:nvCxnSpPr>
          <p:cNvPr id="605" name="Google Shape;605;p51"/>
          <p:cNvCxnSpPr>
            <a:stCxn id="597" idx="3"/>
            <a:endCxn id="600" idx="1"/>
          </p:cNvCxnSpPr>
          <p:nvPr/>
        </p:nvCxnSpPr>
        <p:spPr>
          <a:xfrm flipH="1" rot="10800000">
            <a:off x="6835000" y="3446250"/>
            <a:ext cx="1125300" cy="603000"/>
          </a:xfrm>
          <a:prstGeom prst="straightConnector1">
            <a:avLst/>
          </a:prstGeom>
          <a:noFill/>
          <a:ln cap="flat" cmpd="sng" w="28575">
            <a:solidFill>
              <a:srgbClr val="274E13"/>
            </a:solidFill>
            <a:prstDash val="solid"/>
            <a:round/>
            <a:headEnd len="med" w="med" type="none"/>
            <a:tailEnd len="med" w="med" type="triangle"/>
          </a:ln>
        </p:spPr>
      </p:cxnSp>
      <p:cxnSp>
        <p:nvCxnSpPr>
          <p:cNvPr id="606" name="Google Shape;606;p51"/>
          <p:cNvCxnSpPr>
            <a:stCxn id="597" idx="3"/>
            <a:endCxn id="599" idx="1"/>
          </p:cNvCxnSpPr>
          <p:nvPr/>
        </p:nvCxnSpPr>
        <p:spPr>
          <a:xfrm flipH="1" rot="10800000">
            <a:off x="6835000" y="2536950"/>
            <a:ext cx="1125300" cy="1512300"/>
          </a:xfrm>
          <a:prstGeom prst="straightConnector1">
            <a:avLst/>
          </a:prstGeom>
          <a:noFill/>
          <a:ln cap="flat" cmpd="sng" w="19050">
            <a:solidFill>
              <a:srgbClr val="274E13"/>
            </a:solidFill>
            <a:prstDash val="solid"/>
            <a:round/>
            <a:headEnd len="med" w="med" type="none"/>
            <a:tailEnd len="med" w="med" type="triangle"/>
          </a:ln>
        </p:spPr>
      </p:cxnSp>
      <p:cxnSp>
        <p:nvCxnSpPr>
          <p:cNvPr id="607" name="Google Shape;607;p51"/>
          <p:cNvCxnSpPr>
            <a:stCxn id="597" idx="3"/>
            <a:endCxn id="598" idx="1"/>
          </p:cNvCxnSpPr>
          <p:nvPr/>
        </p:nvCxnSpPr>
        <p:spPr>
          <a:xfrm flipH="1" rot="10800000">
            <a:off x="6835000" y="1627950"/>
            <a:ext cx="1125600" cy="2421300"/>
          </a:xfrm>
          <a:prstGeom prst="straightConnector1">
            <a:avLst/>
          </a:prstGeom>
          <a:noFill/>
          <a:ln cap="flat" cmpd="sng" w="19050">
            <a:solidFill>
              <a:srgbClr val="274E13"/>
            </a:solidFill>
            <a:prstDash val="solid"/>
            <a:round/>
            <a:headEnd len="med" w="med" type="none"/>
            <a:tailEnd len="med" w="med" type="triangle"/>
          </a:ln>
        </p:spPr>
      </p:cxnSp>
      <p:cxnSp>
        <p:nvCxnSpPr>
          <p:cNvPr id="608" name="Google Shape;608;p51"/>
          <p:cNvCxnSpPr>
            <a:stCxn id="596" idx="3"/>
            <a:endCxn id="599" idx="1"/>
          </p:cNvCxnSpPr>
          <p:nvPr/>
        </p:nvCxnSpPr>
        <p:spPr>
          <a:xfrm flipH="1" rot="10800000">
            <a:off x="6835000" y="2536725"/>
            <a:ext cx="1125300" cy="413400"/>
          </a:xfrm>
          <a:prstGeom prst="straightConnector1">
            <a:avLst/>
          </a:prstGeom>
          <a:noFill/>
          <a:ln cap="flat" cmpd="sng" w="9525">
            <a:solidFill>
              <a:schemeClr val="dk2"/>
            </a:solidFill>
            <a:prstDash val="solid"/>
            <a:round/>
            <a:headEnd len="med" w="med" type="none"/>
            <a:tailEnd len="med" w="med" type="triangle"/>
          </a:ln>
        </p:spPr>
      </p:cxnSp>
      <p:cxnSp>
        <p:nvCxnSpPr>
          <p:cNvPr id="609" name="Google Shape;609;p51"/>
          <p:cNvCxnSpPr>
            <a:stCxn id="595" idx="1"/>
            <a:endCxn id="597" idx="1"/>
          </p:cNvCxnSpPr>
          <p:nvPr/>
        </p:nvCxnSpPr>
        <p:spPr>
          <a:xfrm>
            <a:off x="5646400" y="1851000"/>
            <a:ext cx="600" cy="2198400"/>
          </a:xfrm>
          <a:prstGeom prst="curvedConnector3">
            <a:avLst>
              <a:gd fmla="val -82375000" name="adj1"/>
            </a:avLst>
          </a:prstGeom>
          <a:noFill/>
          <a:ln cap="flat" cmpd="sng" w="9525">
            <a:solidFill>
              <a:srgbClr val="CC0000"/>
            </a:solidFill>
            <a:prstDash val="solid"/>
            <a:round/>
            <a:headEnd len="med" w="med" type="triangle"/>
            <a:tailEnd len="med" w="med" type="triangle"/>
          </a:ln>
        </p:spPr>
      </p:cxnSp>
      <p:sp>
        <p:nvSpPr>
          <p:cNvPr id="610" name="Google Shape;610;p51"/>
          <p:cNvSpPr txBox="1"/>
          <p:nvPr/>
        </p:nvSpPr>
        <p:spPr>
          <a:xfrm>
            <a:off x="5647000" y="942075"/>
            <a:ext cx="30444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2015</a:t>
            </a:r>
            <a:endParaRPr b="1">
              <a:latin typeface="Proxima Nova"/>
              <a:ea typeface="Proxima Nova"/>
              <a:cs typeface="Proxima Nova"/>
              <a:sym typeface="Proxima Nova"/>
            </a:endParaRPr>
          </a:p>
        </p:txBody>
      </p:sp>
      <p:cxnSp>
        <p:nvCxnSpPr>
          <p:cNvPr id="611" name="Google Shape;611;p51"/>
          <p:cNvCxnSpPr>
            <a:stCxn id="595" idx="3"/>
            <a:endCxn id="601" idx="1"/>
          </p:cNvCxnSpPr>
          <p:nvPr/>
        </p:nvCxnSpPr>
        <p:spPr>
          <a:xfrm>
            <a:off x="6835000" y="1851000"/>
            <a:ext cx="1125300" cy="2504400"/>
          </a:xfrm>
          <a:prstGeom prst="straightConnector1">
            <a:avLst/>
          </a:prstGeom>
          <a:noFill/>
          <a:ln cap="flat" cmpd="sng" w="9525">
            <a:solidFill>
              <a:srgbClr val="B6D7A8"/>
            </a:solidFill>
            <a:prstDash val="solid"/>
            <a:round/>
            <a:headEnd len="med" w="med" type="none"/>
            <a:tailEnd len="med" w="med" type="triangle"/>
          </a:ln>
        </p:spPr>
      </p:cxnSp>
      <p:cxnSp>
        <p:nvCxnSpPr>
          <p:cNvPr id="612" name="Google Shape;612;p51"/>
          <p:cNvCxnSpPr>
            <a:stCxn id="596" idx="3"/>
            <a:endCxn id="598" idx="1"/>
          </p:cNvCxnSpPr>
          <p:nvPr/>
        </p:nvCxnSpPr>
        <p:spPr>
          <a:xfrm flipH="1" rot="10800000">
            <a:off x="6835000" y="1628025"/>
            <a:ext cx="1125600" cy="1322100"/>
          </a:xfrm>
          <a:prstGeom prst="straightConnector1">
            <a:avLst/>
          </a:prstGeom>
          <a:noFill/>
          <a:ln cap="flat" cmpd="sng" w="19050">
            <a:solidFill>
              <a:schemeClr val="dk2"/>
            </a:solidFill>
            <a:prstDash val="solid"/>
            <a:round/>
            <a:headEnd len="med" w="med" type="none"/>
            <a:tailEnd len="med" w="med" type="triangle"/>
          </a:ln>
        </p:spPr>
      </p:cxnSp>
      <p:cxnSp>
        <p:nvCxnSpPr>
          <p:cNvPr id="613" name="Google Shape;613;p51"/>
          <p:cNvCxnSpPr>
            <a:stCxn id="601" idx="1"/>
            <a:endCxn id="596" idx="3"/>
          </p:cNvCxnSpPr>
          <p:nvPr/>
        </p:nvCxnSpPr>
        <p:spPr>
          <a:xfrm rot="10800000">
            <a:off x="6835020" y="2949985"/>
            <a:ext cx="1125300" cy="1405500"/>
          </a:xfrm>
          <a:prstGeom prst="straightConnector1">
            <a:avLst/>
          </a:prstGeom>
          <a:noFill/>
          <a:ln cap="flat" cmpd="sng" w="9525">
            <a:solidFill>
              <a:srgbClr val="EA9999"/>
            </a:solidFill>
            <a:prstDash val="dash"/>
            <a:round/>
            <a:headEnd len="med" w="med" type="none"/>
            <a:tailEnd len="med" w="med" type="triangle"/>
          </a:ln>
        </p:spPr>
      </p:cxnSp>
      <p:cxnSp>
        <p:nvCxnSpPr>
          <p:cNvPr id="614" name="Google Shape;614;p51"/>
          <p:cNvCxnSpPr>
            <a:stCxn id="600" idx="1"/>
            <a:endCxn id="595" idx="3"/>
          </p:cNvCxnSpPr>
          <p:nvPr/>
        </p:nvCxnSpPr>
        <p:spPr>
          <a:xfrm rot="10800000">
            <a:off x="6835020" y="1851060"/>
            <a:ext cx="1125300" cy="1595100"/>
          </a:xfrm>
          <a:prstGeom prst="straightConnector1">
            <a:avLst/>
          </a:prstGeom>
          <a:noFill/>
          <a:ln cap="flat" cmpd="sng" w="9525">
            <a:solidFill>
              <a:srgbClr val="EA9999"/>
            </a:solidFill>
            <a:prstDash val="dash"/>
            <a:round/>
            <a:headEnd len="med" w="med" type="none"/>
            <a:tailEnd len="med" w="med" type="triangle"/>
          </a:ln>
        </p:spPr>
      </p:cxnSp>
      <p:cxnSp>
        <p:nvCxnSpPr>
          <p:cNvPr id="615" name="Google Shape;615;p51"/>
          <p:cNvCxnSpPr>
            <a:stCxn id="595" idx="1"/>
            <a:endCxn id="596" idx="1"/>
          </p:cNvCxnSpPr>
          <p:nvPr/>
        </p:nvCxnSpPr>
        <p:spPr>
          <a:xfrm>
            <a:off x="5646400" y="1851000"/>
            <a:ext cx="600" cy="1099200"/>
          </a:xfrm>
          <a:prstGeom prst="curvedConnector3">
            <a:avLst>
              <a:gd fmla="val -39687500" name="adj1"/>
            </a:avLst>
          </a:prstGeom>
          <a:noFill/>
          <a:ln cap="flat" cmpd="sng" w="9525">
            <a:solidFill>
              <a:srgbClr val="CC0000"/>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Why Is It Hard to Make Recommendations Over Time?</a:t>
            </a:r>
            <a:endParaRPr sz="2600"/>
          </a:p>
        </p:txBody>
      </p:sp>
      <p:sp>
        <p:nvSpPr>
          <p:cNvPr id="91" name="Google Shape;91;p16"/>
          <p:cNvSpPr txBox="1"/>
          <p:nvPr>
            <p:ph idx="1" type="body"/>
          </p:nvPr>
        </p:nvSpPr>
        <p:spPr>
          <a:xfrm>
            <a:off x="311700" y="1152475"/>
            <a:ext cx="8520600" cy="1684500"/>
          </a:xfrm>
          <a:prstGeom prst="rect">
            <a:avLst/>
          </a:prstGeom>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Clr>
                <a:schemeClr val="dk1"/>
              </a:buClr>
              <a:buSzPts val="2600"/>
              <a:buChar char="❏"/>
            </a:pPr>
            <a:r>
              <a:rPr b="1" lang="en" sz="2600">
                <a:solidFill>
                  <a:schemeClr val="dk1"/>
                </a:solidFill>
              </a:rPr>
              <a:t>Recommenders:</a:t>
            </a:r>
            <a:r>
              <a:rPr lang="en" sz="2600">
                <a:solidFill>
                  <a:schemeClr val="dk1"/>
                </a:solidFill>
              </a:rPr>
              <a:t> User-item recommendations</a:t>
            </a:r>
            <a:endParaRPr sz="2600">
              <a:solidFill>
                <a:schemeClr val="dk1"/>
              </a:solidFill>
            </a:endParaRPr>
          </a:p>
          <a:p>
            <a:pPr indent="0" lvl="0" marL="914400" rtl="0" algn="l">
              <a:lnSpc>
                <a:spcPct val="100000"/>
              </a:lnSpc>
              <a:spcBef>
                <a:spcPts val="0"/>
              </a:spcBef>
              <a:spcAft>
                <a:spcPts val="0"/>
              </a:spcAft>
              <a:buNone/>
            </a:pPr>
            <a:r>
              <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A</a:t>
            </a:r>
            <a:r>
              <a:rPr lang="en" sz="1800">
                <a:solidFill>
                  <a:schemeClr val="dk1"/>
                </a:solidFill>
              </a:rPr>
              <a:t>cross multiple categories</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b="1" lang="en" sz="1800">
                <a:solidFill>
                  <a:schemeClr val="dk1"/>
                </a:solidFill>
              </a:rPr>
              <a:t>BUT</a:t>
            </a:r>
            <a:r>
              <a:rPr lang="en" sz="1800">
                <a:solidFill>
                  <a:schemeClr val="dk1"/>
                </a:solidFill>
              </a:rPr>
              <a:t> time-static</a:t>
            </a:r>
            <a:endParaRPr>
              <a:solidFill>
                <a:schemeClr val="dk1"/>
              </a:solidFill>
            </a:endParaRPr>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16"/>
          <p:cNvSpPr txBox="1"/>
          <p:nvPr/>
        </p:nvSpPr>
        <p:spPr>
          <a:xfrm>
            <a:off x="311700" y="2932225"/>
            <a:ext cx="8520600" cy="16845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Font typeface="Proxima Nova"/>
              <a:buChar char="❏"/>
            </a:pPr>
            <a:r>
              <a:rPr b="1" lang="en" sz="2600">
                <a:solidFill>
                  <a:schemeClr val="dk1"/>
                </a:solidFill>
                <a:latin typeface="Proxima Nova"/>
                <a:ea typeface="Proxima Nova"/>
                <a:cs typeface="Proxima Nova"/>
                <a:sym typeface="Proxima Nova"/>
              </a:rPr>
              <a:t>Time-Series Forecasting</a:t>
            </a:r>
            <a:r>
              <a:rPr b="1" lang="en" sz="2600">
                <a:solidFill>
                  <a:schemeClr val="dk1"/>
                </a:solidFill>
                <a:latin typeface="Proxima Nova"/>
                <a:ea typeface="Proxima Nova"/>
                <a:cs typeface="Proxima Nova"/>
                <a:sym typeface="Proxima Nova"/>
              </a:rPr>
              <a:t>: </a:t>
            </a:r>
            <a:r>
              <a:rPr lang="en" sz="2600">
                <a:solidFill>
                  <a:schemeClr val="dk1"/>
                </a:solidFill>
                <a:latin typeface="Proxima Nova"/>
                <a:ea typeface="Proxima Nova"/>
                <a:cs typeface="Proxima Nova"/>
                <a:sym typeface="Proxima Nova"/>
              </a:rPr>
              <a:t>Predictions</a:t>
            </a:r>
            <a:endParaRPr sz="2600">
              <a:solidFill>
                <a:schemeClr val="dk1"/>
              </a:solidFill>
              <a:latin typeface="Proxima Nova"/>
              <a:ea typeface="Proxima Nova"/>
              <a:cs typeface="Proxima Nova"/>
              <a:sym typeface="Proxima Nova"/>
            </a:endParaRPr>
          </a:p>
          <a:p>
            <a:pPr indent="0" lvl="0" marL="91440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Time-dynamic</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b="1" lang="en" sz="1800">
                <a:solidFill>
                  <a:schemeClr val="dk1"/>
                </a:solidFill>
                <a:latin typeface="Proxima Nova"/>
                <a:ea typeface="Proxima Nova"/>
                <a:cs typeface="Proxima Nova"/>
                <a:sym typeface="Proxima Nova"/>
              </a:rPr>
              <a:t>BUT</a:t>
            </a:r>
            <a:r>
              <a:rPr lang="en" sz="1800">
                <a:solidFill>
                  <a:schemeClr val="dk1"/>
                </a:solidFill>
                <a:latin typeface="Proxima Nova"/>
                <a:ea typeface="Proxima Nova"/>
                <a:cs typeface="Proxima Nova"/>
                <a:sym typeface="Proxima Nova"/>
              </a:rPr>
              <a:t> only single category</a:t>
            </a:r>
            <a:endParaRPr sz="18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Model: Looking Across </a:t>
            </a:r>
            <a:r>
              <a:rPr lang="en" sz="2400"/>
              <a:t>Time</a:t>
            </a:r>
            <a:endParaRPr sz="2400"/>
          </a:p>
        </p:txBody>
      </p:sp>
      <p:sp>
        <p:nvSpPr>
          <p:cNvPr id="621" name="Google Shape;621;p52"/>
          <p:cNvSpPr txBox="1"/>
          <p:nvPr/>
        </p:nvSpPr>
        <p:spPr>
          <a:xfrm>
            <a:off x="431675" y="922875"/>
            <a:ext cx="4140300" cy="40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Proxima Nova"/>
              <a:ea typeface="Proxima Nova"/>
              <a:cs typeface="Proxima Nova"/>
              <a:sym typeface="Proxima Nova"/>
            </a:endParaRPr>
          </a:p>
          <a:p>
            <a:pPr indent="0" lvl="0" marL="0" rtl="0" algn="l">
              <a:spcBef>
                <a:spcPts val="0"/>
              </a:spcBef>
              <a:spcAft>
                <a:spcPts val="0"/>
              </a:spcAft>
              <a:buNone/>
            </a:pPr>
            <a:r>
              <a:rPr b="1" lang="en" sz="1600">
                <a:latin typeface="Proxima Nova"/>
                <a:ea typeface="Proxima Nova"/>
                <a:cs typeface="Proxima Nova"/>
                <a:sym typeface="Proxima Nova"/>
              </a:rPr>
              <a:t>Making User-Item Based Recommendations</a:t>
            </a:r>
            <a:endParaRPr b="1"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Collaborative filtering model to create a recommender system</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1600">
                <a:solidFill>
                  <a:schemeClr val="dk1"/>
                </a:solidFill>
                <a:latin typeface="Proxima Nova"/>
                <a:ea typeface="Proxima Nova"/>
                <a:cs typeface="Proxima Nova"/>
                <a:sym typeface="Proxima Nova"/>
              </a:rPr>
              <a:t>Comparing Networks at a Macro Level</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Representation learning based graph alignment (i.e. creating a network similarity score)</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p:txBody>
      </p:sp>
      <p:pic>
        <p:nvPicPr>
          <p:cNvPr id="622" name="Google Shape;622;p52"/>
          <p:cNvPicPr preferRelativeResize="0"/>
          <p:nvPr/>
        </p:nvPicPr>
        <p:blipFill>
          <a:blip r:embed="rId3">
            <a:alphaModFix/>
          </a:blip>
          <a:stretch>
            <a:fillRect/>
          </a:stretch>
        </p:blipFill>
        <p:spPr>
          <a:xfrm>
            <a:off x="4692972" y="445025"/>
            <a:ext cx="3975576" cy="2236275"/>
          </a:xfrm>
          <a:prstGeom prst="rect">
            <a:avLst/>
          </a:prstGeom>
          <a:noFill/>
          <a:ln>
            <a:noFill/>
          </a:ln>
        </p:spPr>
      </p:pic>
      <p:pic>
        <p:nvPicPr>
          <p:cNvPr id="623" name="Google Shape;623;p52"/>
          <p:cNvPicPr preferRelativeResize="0"/>
          <p:nvPr/>
        </p:nvPicPr>
        <p:blipFill>
          <a:blip r:embed="rId4">
            <a:alphaModFix/>
          </a:blip>
          <a:stretch>
            <a:fillRect/>
          </a:stretch>
        </p:blipFill>
        <p:spPr>
          <a:xfrm>
            <a:off x="4728125" y="2839375"/>
            <a:ext cx="3905275" cy="2147900"/>
          </a:xfrm>
          <a:prstGeom prst="rect">
            <a:avLst/>
          </a:prstGeom>
          <a:noFill/>
          <a:ln>
            <a:noFill/>
          </a:ln>
        </p:spPr>
      </p:pic>
      <p:sp>
        <p:nvSpPr>
          <p:cNvPr id="624" name="Google Shape;624;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3"/>
          <p:cNvSpPr txBox="1"/>
          <p:nvPr>
            <p:ph type="title"/>
          </p:nvPr>
        </p:nvSpPr>
        <p:spPr>
          <a:xfrm>
            <a:off x="311700" y="30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Pipeline</a:t>
            </a:r>
            <a:endParaRPr/>
          </a:p>
        </p:txBody>
      </p:sp>
      <p:sp>
        <p:nvSpPr>
          <p:cNvPr id="630" name="Google Shape;630;p53"/>
          <p:cNvSpPr/>
          <p:nvPr/>
        </p:nvSpPr>
        <p:spPr>
          <a:xfrm>
            <a:off x="464800" y="1878250"/>
            <a:ext cx="1097400" cy="1097400"/>
          </a:xfrm>
          <a:prstGeom prst="flowChartAlternateProcess">
            <a:avLst/>
          </a:prstGeom>
          <a:solidFill>
            <a:srgbClr val="FFE599"/>
          </a:solidFill>
          <a:ln cap="flat" cmpd="sng" w="28575">
            <a:solidFill>
              <a:srgbClr val="F1C23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ATLAS Data</a:t>
            </a:r>
            <a:endParaRPr>
              <a:latin typeface="Proxima Nova"/>
              <a:ea typeface="Proxima Nova"/>
              <a:cs typeface="Proxima Nova"/>
              <a:sym typeface="Proxima Nova"/>
            </a:endParaRPr>
          </a:p>
        </p:txBody>
      </p:sp>
      <p:sp>
        <p:nvSpPr>
          <p:cNvPr id="631" name="Google Shape;631;p53"/>
          <p:cNvSpPr/>
          <p:nvPr/>
        </p:nvSpPr>
        <p:spPr>
          <a:xfrm>
            <a:off x="6106362" y="1741160"/>
            <a:ext cx="1371600" cy="1371600"/>
          </a:xfrm>
          <a:prstGeom prst="diamond">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Model</a:t>
            </a:r>
            <a:endParaRPr>
              <a:latin typeface="Proxima Nova"/>
              <a:ea typeface="Proxima Nova"/>
              <a:cs typeface="Proxima Nova"/>
              <a:sym typeface="Proxima Nova"/>
            </a:endParaRPr>
          </a:p>
        </p:txBody>
      </p:sp>
      <p:sp>
        <p:nvSpPr>
          <p:cNvPr id="632" name="Google Shape;632;p53"/>
          <p:cNvSpPr/>
          <p:nvPr/>
        </p:nvSpPr>
        <p:spPr>
          <a:xfrm>
            <a:off x="5877762" y="3534250"/>
            <a:ext cx="1828800" cy="1371600"/>
          </a:xfrm>
          <a:prstGeom prst="flowChartAlternateProcess">
            <a:avLst/>
          </a:prstGeom>
          <a:solidFill>
            <a:srgbClr val="F1C232"/>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Model Output: </a:t>
            </a:r>
            <a:endParaRPr>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Predicted Export Value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for Every Country, Product, and Year</a:t>
            </a:r>
            <a:endParaRPr sz="1000">
              <a:latin typeface="Proxima Nova"/>
              <a:ea typeface="Proxima Nova"/>
              <a:cs typeface="Proxima Nova"/>
              <a:sym typeface="Proxima Nova"/>
            </a:endParaRPr>
          </a:p>
        </p:txBody>
      </p:sp>
      <p:sp>
        <p:nvSpPr>
          <p:cNvPr id="633" name="Google Shape;633;p53"/>
          <p:cNvSpPr/>
          <p:nvPr/>
        </p:nvSpPr>
        <p:spPr>
          <a:xfrm>
            <a:off x="4150643" y="1878250"/>
            <a:ext cx="1393800" cy="10974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Feature Engineer Time Trends </a:t>
            </a:r>
            <a:endParaRPr sz="1000">
              <a:latin typeface="Proxima Nova"/>
              <a:ea typeface="Proxima Nova"/>
              <a:cs typeface="Proxima Nova"/>
              <a:sym typeface="Proxima Nova"/>
            </a:endParaRPr>
          </a:p>
        </p:txBody>
      </p:sp>
      <p:sp>
        <p:nvSpPr>
          <p:cNvPr id="634" name="Google Shape;634;p53"/>
          <p:cNvSpPr/>
          <p:nvPr/>
        </p:nvSpPr>
        <p:spPr>
          <a:xfrm>
            <a:off x="7602662" y="708300"/>
            <a:ext cx="1097400" cy="10974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Analysis</a:t>
            </a:r>
            <a:endParaRPr>
              <a:latin typeface="Proxima Nova"/>
              <a:ea typeface="Proxima Nova"/>
              <a:cs typeface="Proxima Nova"/>
              <a:sym typeface="Proxima Nova"/>
            </a:endParaRPr>
          </a:p>
        </p:txBody>
      </p:sp>
      <p:cxnSp>
        <p:nvCxnSpPr>
          <p:cNvPr id="635" name="Google Shape;635;p53"/>
          <p:cNvCxnSpPr>
            <a:stCxn id="630" idx="3"/>
            <a:endCxn id="636" idx="1"/>
          </p:cNvCxnSpPr>
          <p:nvPr/>
        </p:nvCxnSpPr>
        <p:spPr>
          <a:xfrm>
            <a:off x="1562200" y="2426950"/>
            <a:ext cx="536700" cy="0"/>
          </a:xfrm>
          <a:prstGeom prst="straightConnector1">
            <a:avLst/>
          </a:prstGeom>
          <a:noFill/>
          <a:ln cap="flat" cmpd="sng" w="28575">
            <a:solidFill>
              <a:schemeClr val="dk2"/>
            </a:solidFill>
            <a:prstDash val="solid"/>
            <a:round/>
            <a:headEnd len="med" w="med" type="none"/>
            <a:tailEnd len="med" w="med" type="triangle"/>
          </a:ln>
        </p:spPr>
      </p:cxnSp>
      <p:cxnSp>
        <p:nvCxnSpPr>
          <p:cNvPr id="637" name="Google Shape;637;p53"/>
          <p:cNvCxnSpPr>
            <a:stCxn id="636" idx="3"/>
            <a:endCxn id="633" idx="1"/>
          </p:cNvCxnSpPr>
          <p:nvPr/>
        </p:nvCxnSpPr>
        <p:spPr>
          <a:xfrm>
            <a:off x="3492701" y="2426950"/>
            <a:ext cx="657900" cy="0"/>
          </a:xfrm>
          <a:prstGeom prst="straightConnector1">
            <a:avLst/>
          </a:prstGeom>
          <a:noFill/>
          <a:ln cap="flat" cmpd="sng" w="28575">
            <a:solidFill>
              <a:schemeClr val="dk2"/>
            </a:solidFill>
            <a:prstDash val="solid"/>
            <a:round/>
            <a:headEnd len="med" w="med" type="none"/>
            <a:tailEnd len="med" w="med" type="triangle"/>
          </a:ln>
        </p:spPr>
      </p:cxnSp>
      <p:cxnSp>
        <p:nvCxnSpPr>
          <p:cNvPr id="638" name="Google Shape;638;p53"/>
          <p:cNvCxnSpPr>
            <a:stCxn id="633" idx="3"/>
            <a:endCxn id="631" idx="1"/>
          </p:cNvCxnSpPr>
          <p:nvPr/>
        </p:nvCxnSpPr>
        <p:spPr>
          <a:xfrm>
            <a:off x="5544443" y="2426950"/>
            <a:ext cx="561900" cy="0"/>
          </a:xfrm>
          <a:prstGeom prst="straightConnector1">
            <a:avLst/>
          </a:prstGeom>
          <a:noFill/>
          <a:ln cap="flat" cmpd="sng" w="28575">
            <a:solidFill>
              <a:schemeClr val="dk2"/>
            </a:solidFill>
            <a:prstDash val="solid"/>
            <a:round/>
            <a:headEnd len="med" w="med" type="none"/>
            <a:tailEnd len="med" w="med" type="triangle"/>
          </a:ln>
        </p:spPr>
      </p:cxnSp>
      <p:cxnSp>
        <p:nvCxnSpPr>
          <p:cNvPr id="639" name="Google Shape;639;p53"/>
          <p:cNvCxnSpPr>
            <a:stCxn id="631" idx="2"/>
            <a:endCxn id="632" idx="0"/>
          </p:cNvCxnSpPr>
          <p:nvPr/>
        </p:nvCxnSpPr>
        <p:spPr>
          <a:xfrm>
            <a:off x="6792162" y="3112760"/>
            <a:ext cx="0" cy="421500"/>
          </a:xfrm>
          <a:prstGeom prst="straightConnector1">
            <a:avLst/>
          </a:prstGeom>
          <a:noFill/>
          <a:ln cap="flat" cmpd="sng" w="28575">
            <a:solidFill>
              <a:schemeClr val="dk2"/>
            </a:solidFill>
            <a:prstDash val="solid"/>
            <a:round/>
            <a:headEnd len="med" w="med" type="none"/>
            <a:tailEnd len="med" w="med" type="triangle"/>
          </a:ln>
        </p:spPr>
      </p:cxnSp>
      <p:cxnSp>
        <p:nvCxnSpPr>
          <p:cNvPr id="640" name="Google Shape;640;p53"/>
          <p:cNvCxnSpPr>
            <a:stCxn id="631" idx="0"/>
            <a:endCxn id="634" idx="1"/>
          </p:cNvCxnSpPr>
          <p:nvPr/>
        </p:nvCxnSpPr>
        <p:spPr>
          <a:xfrm rot="-5400000">
            <a:off x="6955362" y="1093760"/>
            <a:ext cx="484200" cy="810600"/>
          </a:xfrm>
          <a:prstGeom prst="bentConnector2">
            <a:avLst/>
          </a:prstGeom>
          <a:noFill/>
          <a:ln cap="flat" cmpd="sng" w="28575">
            <a:solidFill>
              <a:schemeClr val="dk2"/>
            </a:solidFill>
            <a:prstDash val="solid"/>
            <a:round/>
            <a:headEnd len="med" w="med" type="stealth"/>
            <a:tailEnd len="med" w="med" type="stealth"/>
          </a:ln>
        </p:spPr>
      </p:cxnSp>
      <p:cxnSp>
        <p:nvCxnSpPr>
          <p:cNvPr id="641" name="Google Shape;641;p53"/>
          <p:cNvCxnSpPr>
            <a:stCxn id="634" idx="2"/>
            <a:endCxn id="631" idx="3"/>
          </p:cNvCxnSpPr>
          <p:nvPr/>
        </p:nvCxnSpPr>
        <p:spPr>
          <a:xfrm rot="5400000">
            <a:off x="7503962" y="1779600"/>
            <a:ext cx="621300" cy="673500"/>
          </a:xfrm>
          <a:prstGeom prst="bentConnector2">
            <a:avLst/>
          </a:prstGeom>
          <a:noFill/>
          <a:ln cap="flat" cmpd="sng" w="28575">
            <a:solidFill>
              <a:schemeClr val="dk2"/>
            </a:solidFill>
            <a:prstDash val="solid"/>
            <a:round/>
            <a:headEnd len="med" w="med" type="stealth"/>
            <a:tailEnd len="med" w="med" type="stealth"/>
          </a:ln>
        </p:spPr>
      </p:cxnSp>
      <p:sp>
        <p:nvSpPr>
          <p:cNvPr id="636" name="Google Shape;636;p53"/>
          <p:cNvSpPr/>
          <p:nvPr/>
        </p:nvSpPr>
        <p:spPr>
          <a:xfrm>
            <a:off x="2098901" y="1878250"/>
            <a:ext cx="1393800" cy="1097400"/>
          </a:xfrm>
          <a:prstGeom prst="flowChartAlternateProcess">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Normalize / Standardize </a:t>
            </a:r>
            <a:r>
              <a:rPr lang="en" sz="1000">
                <a:latin typeface="Proxima Nova"/>
                <a:ea typeface="Proxima Nova"/>
                <a:cs typeface="Proxima Nova"/>
                <a:sym typeface="Proxima Nova"/>
              </a:rPr>
              <a:t>(Many Experiments)</a:t>
            </a:r>
            <a:endParaRPr sz="1000">
              <a:latin typeface="Proxima Nova"/>
              <a:ea typeface="Proxima Nova"/>
              <a:cs typeface="Proxima Nova"/>
              <a:sym typeface="Proxima Nova"/>
            </a:endParaRPr>
          </a:p>
        </p:txBody>
      </p:sp>
      <p:sp>
        <p:nvSpPr>
          <p:cNvPr id="642" name="Google Shape;642;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4"/>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t>
            </a:r>
            <a:endParaRPr/>
          </a:p>
        </p:txBody>
      </p:sp>
      <p:sp>
        <p:nvSpPr>
          <p:cNvPr id="648" name="Google Shape;648;p5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Proxima Nova"/>
              <a:buChar char="●"/>
            </a:pPr>
            <a:r>
              <a:rPr b="1" lang="en" sz="1200">
                <a:solidFill>
                  <a:schemeClr val="dk1"/>
                </a:solidFill>
              </a:rPr>
              <a:t>Economic Theory</a:t>
            </a:r>
            <a:r>
              <a:rPr lang="en" sz="1200">
                <a:solidFill>
                  <a:schemeClr val="dk1"/>
                </a:solidFill>
              </a:rPr>
              <a:t> - Deciding on targets: Value of exports or percent of exports?</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Arial"/>
              <a:buChar char="●"/>
            </a:pPr>
            <a:r>
              <a:rPr b="1" lang="en" sz="1200">
                <a:solidFill>
                  <a:schemeClr val="dk1"/>
                </a:solidFill>
              </a:rPr>
              <a:t>Imbalanced Data / Normalization</a:t>
            </a:r>
            <a:r>
              <a:rPr lang="en" sz="1200">
                <a:solidFill>
                  <a:schemeClr val="dk1"/>
                </a:solidFill>
              </a:rPr>
              <a:t> - Class imbalance + high variance</a:t>
            </a:r>
            <a:endParaRPr sz="1200">
              <a:solidFill>
                <a:schemeClr val="dk1"/>
              </a:solidFill>
            </a:endParaRPr>
          </a:p>
          <a:p>
            <a:pPr indent="0" lvl="0" marL="457200" rtl="0" algn="l">
              <a:lnSpc>
                <a:spcPct val="100000"/>
              </a:lnSpc>
              <a:spcBef>
                <a:spcPts val="0"/>
              </a:spcBef>
              <a:spcAft>
                <a:spcPts val="0"/>
              </a:spcAft>
              <a:buNone/>
            </a:pPr>
            <a:r>
              <a:t/>
            </a:r>
            <a:endParaRPr b="1" sz="1200">
              <a:solidFill>
                <a:schemeClr val="dk1"/>
              </a:solidFill>
            </a:endParaRPr>
          </a:p>
          <a:p>
            <a:pPr indent="-304800" lvl="0" marL="457200" rtl="0" algn="l">
              <a:lnSpc>
                <a:spcPct val="100000"/>
              </a:lnSpc>
              <a:spcBef>
                <a:spcPts val="0"/>
              </a:spcBef>
              <a:spcAft>
                <a:spcPts val="0"/>
              </a:spcAft>
              <a:buClr>
                <a:schemeClr val="dk1"/>
              </a:buClr>
              <a:buSzPts val="1200"/>
              <a:buFont typeface="Arial"/>
              <a:buChar char="●"/>
            </a:pPr>
            <a:r>
              <a:rPr b="1" lang="en" sz="1200">
                <a:solidFill>
                  <a:schemeClr val="dk1"/>
                </a:solidFill>
              </a:rPr>
              <a:t>Time Series</a:t>
            </a:r>
            <a:r>
              <a:rPr lang="en" sz="1200">
                <a:solidFill>
                  <a:schemeClr val="dk1"/>
                </a:solidFill>
              </a:rPr>
              <a:t> - Incorporating an RNN-type structure into the data across multiple categories difficult</a:t>
            </a:r>
            <a:endParaRPr sz="1200">
              <a:solidFill>
                <a:schemeClr val="dk1"/>
              </a:solidFill>
            </a:endParaRPr>
          </a:p>
          <a:p>
            <a:pPr indent="0" lvl="0" marL="457200" rtl="0" algn="l">
              <a:lnSpc>
                <a:spcPct val="100000"/>
              </a:lnSpc>
              <a:spcBef>
                <a:spcPts val="0"/>
              </a:spcBef>
              <a:spcAft>
                <a:spcPts val="0"/>
              </a:spcAft>
              <a:buNone/>
            </a:pPr>
            <a:r>
              <a:t/>
            </a:r>
            <a:endParaRPr b="1"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b="1" lang="en" sz="1200">
                <a:solidFill>
                  <a:schemeClr val="dk1"/>
                </a:solidFill>
              </a:rPr>
              <a:t>Validation </a:t>
            </a:r>
            <a:r>
              <a:rPr lang="en" sz="1200">
                <a:solidFill>
                  <a:schemeClr val="dk1"/>
                </a:solidFill>
              </a:rPr>
              <a:t>- No validation set and want to train the data on the full structure of the economy. </a:t>
            </a:r>
            <a:endParaRPr sz="1200">
              <a:solidFill>
                <a:schemeClr val="dk1"/>
              </a:solidFill>
            </a:endParaRPr>
          </a:p>
          <a:p>
            <a:pPr indent="0" lvl="0" marL="457200" rtl="0" algn="l">
              <a:lnSpc>
                <a:spcPct val="100000"/>
              </a:lnSpc>
              <a:spcBef>
                <a:spcPts val="0"/>
              </a:spcBef>
              <a:spcAft>
                <a:spcPts val="0"/>
              </a:spcAft>
              <a:buNone/>
            </a:pPr>
            <a:r>
              <a:t/>
            </a:r>
            <a:endParaRPr b="1"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b="1" lang="en" sz="1200">
                <a:solidFill>
                  <a:schemeClr val="dk1"/>
                </a:solidFill>
              </a:rPr>
              <a:t>Graph Embeddings</a:t>
            </a:r>
            <a:r>
              <a:rPr lang="en" sz="1200">
                <a:solidFill>
                  <a:schemeClr val="dk1"/>
                </a:solidFill>
              </a:rPr>
              <a:t> - Develop a graph alignment score</a:t>
            </a:r>
            <a:endParaRPr sz="1200"/>
          </a:p>
        </p:txBody>
      </p:sp>
      <p:sp>
        <p:nvSpPr>
          <p:cNvPr id="649" name="Google Shape;649;p5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Proxima Nova"/>
              <a:buChar char="●"/>
            </a:pPr>
            <a:r>
              <a:rPr b="1" lang="en" sz="1200">
                <a:solidFill>
                  <a:schemeClr val="dk1"/>
                </a:solidFill>
              </a:rPr>
              <a:t>Economic Theory</a:t>
            </a:r>
            <a:r>
              <a:rPr lang="en" sz="1200">
                <a:solidFill>
                  <a:schemeClr val="dk1"/>
                </a:solidFill>
              </a:rPr>
              <a:t> - Compare similar export percentages - possibly yields more information between differently sized economies</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Arial"/>
              <a:buChar char="●"/>
            </a:pPr>
            <a:r>
              <a:rPr b="1" lang="en" sz="1200">
                <a:solidFill>
                  <a:schemeClr val="dk1"/>
                </a:solidFill>
              </a:rPr>
              <a:t>Imbalanced Data / Normalization</a:t>
            </a:r>
            <a:r>
              <a:rPr lang="en" sz="1200">
                <a:solidFill>
                  <a:schemeClr val="dk1"/>
                </a:solidFill>
              </a:rPr>
              <a:t> - Standardization by country did the trick!</a:t>
            </a:r>
            <a:endParaRPr sz="1200">
              <a:solidFill>
                <a:schemeClr val="dk1"/>
              </a:solidFill>
            </a:endParaRPr>
          </a:p>
          <a:p>
            <a:pPr indent="0" lvl="0" marL="457200" rtl="0" algn="l">
              <a:lnSpc>
                <a:spcPct val="100000"/>
              </a:lnSpc>
              <a:spcBef>
                <a:spcPts val="0"/>
              </a:spcBef>
              <a:spcAft>
                <a:spcPts val="0"/>
              </a:spcAft>
              <a:buNone/>
            </a:pPr>
            <a:r>
              <a:t/>
            </a:r>
            <a:endParaRPr b="1" sz="1200">
              <a:solidFill>
                <a:schemeClr val="dk1"/>
              </a:solidFill>
            </a:endParaRPr>
          </a:p>
          <a:p>
            <a:pPr indent="-304800" lvl="0" marL="457200" rtl="0" algn="l">
              <a:lnSpc>
                <a:spcPct val="100000"/>
              </a:lnSpc>
              <a:spcBef>
                <a:spcPts val="0"/>
              </a:spcBef>
              <a:spcAft>
                <a:spcPts val="0"/>
              </a:spcAft>
              <a:buClr>
                <a:schemeClr val="accent3"/>
              </a:buClr>
              <a:buSzPts val="1200"/>
              <a:buFont typeface="Proxima Nova"/>
              <a:buChar char="●"/>
            </a:pPr>
            <a:r>
              <a:rPr b="1" lang="en" sz="1200">
                <a:solidFill>
                  <a:schemeClr val="dk1"/>
                </a:solidFill>
              </a:rPr>
              <a:t>Time Series</a:t>
            </a:r>
            <a:r>
              <a:rPr lang="en" sz="1200">
                <a:solidFill>
                  <a:schemeClr val="dk1"/>
                </a:solidFill>
              </a:rPr>
              <a:t> - Engineer a feature representing the 5-year trend for a country-product class</a:t>
            </a:r>
            <a:endParaRPr sz="1200">
              <a:solidFill>
                <a:schemeClr val="dk1"/>
              </a:solidFill>
            </a:endParaRPr>
          </a:p>
          <a:p>
            <a:pPr indent="0" lvl="0" marL="457200" rtl="0" algn="l">
              <a:lnSpc>
                <a:spcPct val="100000"/>
              </a:lnSpc>
              <a:spcBef>
                <a:spcPts val="0"/>
              </a:spcBef>
              <a:spcAft>
                <a:spcPts val="0"/>
              </a:spcAft>
              <a:buNone/>
            </a:pPr>
            <a:r>
              <a:t/>
            </a:r>
            <a:endParaRPr b="1"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b="1" lang="en" sz="1200">
                <a:solidFill>
                  <a:schemeClr val="dk1"/>
                </a:solidFill>
              </a:rPr>
              <a:t>Validation</a:t>
            </a:r>
            <a:r>
              <a:rPr lang="en" sz="1200">
                <a:solidFill>
                  <a:schemeClr val="dk1"/>
                </a:solidFill>
              </a:rPr>
              <a:t> - Train on one 10-year slice and test on next 10-year slice. </a:t>
            </a:r>
            <a:endParaRPr sz="1200">
              <a:solidFill>
                <a:schemeClr val="dk1"/>
              </a:solidFill>
            </a:endParaRPr>
          </a:p>
          <a:p>
            <a:pPr indent="-190500" lvl="1" marL="685800" rtl="0" algn="l">
              <a:lnSpc>
                <a:spcPct val="100000"/>
              </a:lnSpc>
              <a:spcBef>
                <a:spcPts val="0"/>
              </a:spcBef>
              <a:spcAft>
                <a:spcPts val="0"/>
              </a:spcAft>
              <a:buClr>
                <a:schemeClr val="dk1"/>
              </a:buClr>
              <a:buSzPts val="1200"/>
              <a:buFont typeface="Proxima Nova"/>
              <a:buChar char="○"/>
            </a:pPr>
            <a:r>
              <a:rPr lang="en" sz="1200">
                <a:solidFill>
                  <a:schemeClr val="dk1"/>
                </a:solidFill>
              </a:rPr>
              <a:t>Compare predictions to actual values</a:t>
            </a:r>
            <a:r>
              <a:rPr lang="en">
                <a:solidFill>
                  <a:schemeClr val="dk1"/>
                </a:solidFill>
              </a:rPr>
              <a:t>:</a:t>
            </a:r>
            <a:r>
              <a:rPr lang="en" sz="1200">
                <a:solidFill>
                  <a:schemeClr val="dk1"/>
                </a:solidFill>
              </a:rPr>
              <a:t> </a:t>
            </a:r>
            <a:r>
              <a:rPr lang="en">
                <a:solidFill>
                  <a:schemeClr val="dk1"/>
                </a:solidFill>
              </a:rPr>
              <a:t>subtract</a:t>
            </a:r>
            <a:r>
              <a:rPr lang="en" sz="1200">
                <a:solidFill>
                  <a:schemeClr val="dk1"/>
                </a:solidFill>
              </a:rPr>
              <a:t> from </a:t>
            </a:r>
            <a:r>
              <a:rPr lang="en">
                <a:solidFill>
                  <a:schemeClr val="dk1"/>
                </a:solidFill>
              </a:rPr>
              <a:t>ac</a:t>
            </a:r>
            <a:r>
              <a:rPr lang="en" sz="1200">
                <a:solidFill>
                  <a:schemeClr val="dk1"/>
                </a:solidFill>
              </a:rPr>
              <a:t>tual values → Ranking.</a:t>
            </a:r>
            <a:endParaRPr sz="1200">
              <a:solidFill>
                <a:schemeClr val="dk1"/>
              </a:solidFill>
            </a:endParaRPr>
          </a:p>
          <a:p>
            <a:pPr indent="0" lvl="0" marL="457200" rtl="0" algn="l">
              <a:lnSpc>
                <a:spcPct val="100000"/>
              </a:lnSpc>
              <a:spcBef>
                <a:spcPts val="0"/>
              </a:spcBef>
              <a:spcAft>
                <a:spcPts val="0"/>
              </a:spcAft>
              <a:buNone/>
            </a:pPr>
            <a:r>
              <a:t/>
            </a:r>
            <a:endParaRPr b="1"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b="1" lang="en" sz="1200">
                <a:solidFill>
                  <a:schemeClr val="dk1"/>
                </a:solidFill>
              </a:rPr>
              <a:t>Graph Embeddings</a:t>
            </a:r>
            <a:r>
              <a:rPr lang="en" sz="1200">
                <a:solidFill>
                  <a:schemeClr val="dk1"/>
                </a:solidFill>
              </a:rPr>
              <a:t> - Create a graph database for each country</a:t>
            </a:r>
            <a:endParaRPr sz="1200"/>
          </a:p>
        </p:txBody>
      </p:sp>
      <p:sp>
        <p:nvSpPr>
          <p:cNvPr id="650" name="Google Shape;65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54"/>
          <p:cNvSpPr txBox="1"/>
          <p:nvPr>
            <p:ph type="title"/>
          </p:nvPr>
        </p:nvSpPr>
        <p:spPr>
          <a:xfrm>
            <a:off x="48075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and Next Steps</a:t>
            </a:r>
            <a:endParaRPr/>
          </a:p>
        </p:txBody>
      </p:sp>
      <p:sp>
        <p:nvSpPr>
          <p:cNvPr id="657" name="Google Shape;657;p55"/>
          <p:cNvSpPr txBox="1"/>
          <p:nvPr/>
        </p:nvSpPr>
        <p:spPr>
          <a:xfrm>
            <a:off x="321475" y="1138925"/>
            <a:ext cx="8597100" cy="38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Making a Meaningful Model</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Time series analysis to improve model performance across time and predict future trends - start with simply multiplying the target vector (export percent) by the export trend vector</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Combine all predictions into one table for fast lookup + ability to compare to actual values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De-normalize predictions to make them easier to interpret</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Improve specificity of model by resampling, changing loss measure, or otherwise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Making a Dynamic Model</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Figuring out how to use graph databases!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Incorporating improved metrics into the model, e.g. graph alignment similarity score and/or other easily human-interpretable metrics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Creating a tunable model and app interface (with either Atlas or additional metrics)</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p:txBody>
      </p:sp>
      <p:sp>
        <p:nvSpPr>
          <p:cNvPr id="658" name="Google Shape;65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30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Collaborative Filtering Over a Single Period of Time</a:t>
            </a:r>
            <a:endParaRPr/>
          </a:p>
        </p:txBody>
      </p:sp>
      <p:sp>
        <p:nvSpPr>
          <p:cNvPr id="99" name="Google Shape;99;p17"/>
          <p:cNvSpPr/>
          <p:nvPr/>
        </p:nvSpPr>
        <p:spPr>
          <a:xfrm>
            <a:off x="845800" y="1530900"/>
            <a:ext cx="1188600" cy="640200"/>
          </a:xfrm>
          <a:prstGeom prst="roundRect">
            <a:avLst>
              <a:gd fmla="val 16667" name="adj"/>
            </a:avLst>
          </a:prstGeom>
          <a:solidFill>
            <a:srgbClr val="D9D9D9"/>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Ireland</a:t>
            </a:r>
            <a:endParaRPr b="1">
              <a:latin typeface="Proxima Nova"/>
              <a:ea typeface="Proxima Nova"/>
              <a:cs typeface="Proxima Nova"/>
              <a:sym typeface="Proxima Nova"/>
            </a:endParaRPr>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 name="Google Shape;101;p17"/>
          <p:cNvSpPr/>
          <p:nvPr/>
        </p:nvSpPr>
        <p:spPr>
          <a:xfrm>
            <a:off x="845800" y="3729150"/>
            <a:ext cx="1188600" cy="640200"/>
          </a:xfrm>
          <a:prstGeom prst="roundRect">
            <a:avLst>
              <a:gd fmla="val 16667" name="adj"/>
            </a:avLst>
          </a:prstGeom>
          <a:solidFill>
            <a:srgbClr val="D9D9D9"/>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United Kingdom</a:t>
            </a:r>
            <a:endParaRPr b="1">
              <a:latin typeface="Proxima Nova"/>
              <a:ea typeface="Proxima Nova"/>
              <a:cs typeface="Proxima Nova"/>
              <a:sym typeface="Proxima Nova"/>
            </a:endParaRPr>
          </a:p>
        </p:txBody>
      </p:sp>
      <p:pic>
        <p:nvPicPr>
          <p:cNvPr id="102" name="Google Shape;102;p17"/>
          <p:cNvPicPr preferRelativeResize="0"/>
          <p:nvPr/>
        </p:nvPicPr>
        <p:blipFill>
          <a:blip r:embed="rId3">
            <a:alphaModFix/>
          </a:blip>
          <a:stretch>
            <a:fillRect/>
          </a:stretch>
        </p:blipFill>
        <p:spPr>
          <a:xfrm>
            <a:off x="3160075" y="1491063"/>
            <a:ext cx="730825" cy="730825"/>
          </a:xfrm>
          <a:prstGeom prst="rect">
            <a:avLst/>
          </a:prstGeom>
          <a:noFill/>
          <a:ln>
            <a:noFill/>
          </a:ln>
        </p:spPr>
      </p:pic>
      <p:pic>
        <p:nvPicPr>
          <p:cNvPr id="103" name="Google Shape;103;p17"/>
          <p:cNvPicPr preferRelativeResize="0"/>
          <p:nvPr/>
        </p:nvPicPr>
        <p:blipFill>
          <a:blip r:embed="rId4">
            <a:alphaModFix/>
          </a:blip>
          <a:stretch>
            <a:fillRect/>
          </a:stretch>
        </p:blipFill>
        <p:spPr>
          <a:xfrm>
            <a:off x="3159725" y="2582438"/>
            <a:ext cx="731520" cy="731520"/>
          </a:xfrm>
          <a:prstGeom prst="rect">
            <a:avLst/>
          </a:prstGeom>
          <a:noFill/>
          <a:ln>
            <a:noFill/>
          </a:ln>
        </p:spPr>
      </p:pic>
      <p:sp>
        <p:nvSpPr>
          <p:cNvPr id="104" name="Google Shape;104;p17"/>
          <p:cNvSpPr txBox="1"/>
          <p:nvPr/>
        </p:nvSpPr>
        <p:spPr>
          <a:xfrm>
            <a:off x="6944600" y="4705675"/>
            <a:ext cx="17232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E9E9E"/>
                </a:solidFill>
                <a:hlinkClick r:id="rId5">
                  <a:extLst>
                    <a:ext uri="{A12FA001-AC4F-418D-AE19-62706E023703}">
                      <ahyp:hlinkClr val="tx"/>
                    </a:ext>
                  </a:extLst>
                </a:hlinkClick>
              </a:rPr>
              <a:t>https://www.flaticon.com</a:t>
            </a:r>
            <a:r>
              <a:rPr lang="en" sz="1100" u="sng">
                <a:solidFill>
                  <a:srgbClr val="9E9E9E"/>
                </a:solidFill>
                <a:hlinkClick r:id="rId6">
                  <a:extLst>
                    <a:ext uri="{A12FA001-AC4F-418D-AE19-62706E023703}">
                      <ahyp:hlinkClr val="tx"/>
                    </a:ext>
                  </a:extLst>
                </a:hlinkClick>
              </a:rPr>
              <a:t>/</a:t>
            </a:r>
            <a:endParaRPr>
              <a:solidFill>
                <a:srgbClr val="9E9E9E"/>
              </a:solidFill>
            </a:endParaRPr>
          </a:p>
        </p:txBody>
      </p:sp>
      <p:pic>
        <p:nvPicPr>
          <p:cNvPr id="105" name="Google Shape;105;p17"/>
          <p:cNvPicPr preferRelativeResize="0"/>
          <p:nvPr/>
        </p:nvPicPr>
        <p:blipFill>
          <a:blip r:embed="rId7">
            <a:alphaModFix/>
          </a:blip>
          <a:stretch>
            <a:fillRect/>
          </a:stretch>
        </p:blipFill>
        <p:spPr>
          <a:xfrm>
            <a:off x="3159720" y="3674500"/>
            <a:ext cx="731520" cy="731520"/>
          </a:xfrm>
          <a:prstGeom prst="rect">
            <a:avLst/>
          </a:prstGeom>
          <a:noFill/>
          <a:ln>
            <a:noFill/>
          </a:ln>
        </p:spPr>
      </p:pic>
      <p:cxnSp>
        <p:nvCxnSpPr>
          <p:cNvPr id="106" name="Google Shape;106;p17"/>
          <p:cNvCxnSpPr>
            <a:stCxn id="99" idx="3"/>
            <a:endCxn id="102" idx="1"/>
          </p:cNvCxnSpPr>
          <p:nvPr/>
        </p:nvCxnSpPr>
        <p:spPr>
          <a:xfrm>
            <a:off x="2034400" y="1851000"/>
            <a:ext cx="1125600" cy="5400"/>
          </a:xfrm>
          <a:prstGeom prst="straightConnector1">
            <a:avLst/>
          </a:prstGeom>
          <a:noFill/>
          <a:ln cap="flat" cmpd="sng" w="38100">
            <a:solidFill>
              <a:srgbClr val="B6D7A8"/>
            </a:solidFill>
            <a:prstDash val="solid"/>
            <a:round/>
            <a:headEnd len="med" w="med" type="none"/>
            <a:tailEnd len="med" w="med" type="triangle"/>
          </a:ln>
        </p:spPr>
      </p:cxnSp>
      <p:cxnSp>
        <p:nvCxnSpPr>
          <p:cNvPr id="107" name="Google Shape;107;p17"/>
          <p:cNvCxnSpPr>
            <a:stCxn id="101" idx="3"/>
            <a:endCxn id="105" idx="1"/>
          </p:cNvCxnSpPr>
          <p:nvPr/>
        </p:nvCxnSpPr>
        <p:spPr>
          <a:xfrm flipH="1" rot="10800000">
            <a:off x="2034400" y="4040250"/>
            <a:ext cx="1125300" cy="9000"/>
          </a:xfrm>
          <a:prstGeom prst="straightConnector1">
            <a:avLst/>
          </a:prstGeom>
          <a:noFill/>
          <a:ln cap="flat" cmpd="sng" w="9525">
            <a:solidFill>
              <a:srgbClr val="274E13"/>
            </a:solidFill>
            <a:prstDash val="solid"/>
            <a:round/>
            <a:headEnd len="med" w="med" type="none"/>
            <a:tailEnd len="med" w="med" type="triangle"/>
          </a:ln>
        </p:spPr>
      </p:cxnSp>
      <p:cxnSp>
        <p:nvCxnSpPr>
          <p:cNvPr id="108" name="Google Shape;108;p17"/>
          <p:cNvCxnSpPr>
            <a:stCxn id="101" idx="3"/>
            <a:endCxn id="103" idx="1"/>
          </p:cNvCxnSpPr>
          <p:nvPr/>
        </p:nvCxnSpPr>
        <p:spPr>
          <a:xfrm flipH="1" rot="10800000">
            <a:off x="2034400" y="2948250"/>
            <a:ext cx="1125300" cy="1101000"/>
          </a:xfrm>
          <a:prstGeom prst="straightConnector1">
            <a:avLst/>
          </a:prstGeom>
          <a:noFill/>
          <a:ln cap="flat" cmpd="sng" w="38100">
            <a:solidFill>
              <a:srgbClr val="274E13"/>
            </a:solidFill>
            <a:prstDash val="solid"/>
            <a:round/>
            <a:headEnd len="med" w="med" type="none"/>
            <a:tailEnd len="med" w="med" type="triangle"/>
          </a:ln>
        </p:spPr>
      </p:cxnSp>
      <p:cxnSp>
        <p:nvCxnSpPr>
          <p:cNvPr id="109" name="Google Shape;109;p17"/>
          <p:cNvCxnSpPr>
            <a:stCxn id="101" idx="3"/>
            <a:endCxn id="102" idx="1"/>
          </p:cNvCxnSpPr>
          <p:nvPr/>
        </p:nvCxnSpPr>
        <p:spPr>
          <a:xfrm flipH="1" rot="10800000">
            <a:off x="2034400" y="1856550"/>
            <a:ext cx="1125600" cy="2192700"/>
          </a:xfrm>
          <a:prstGeom prst="straightConnector1">
            <a:avLst/>
          </a:prstGeom>
          <a:noFill/>
          <a:ln cap="flat" cmpd="sng" w="38100">
            <a:solidFill>
              <a:srgbClr val="274E13"/>
            </a:solidFill>
            <a:prstDash val="solid"/>
            <a:round/>
            <a:headEnd len="med" w="med" type="none"/>
            <a:tailEnd len="med" w="med" type="triangle"/>
          </a:ln>
        </p:spPr>
      </p:cxnSp>
      <p:cxnSp>
        <p:nvCxnSpPr>
          <p:cNvPr id="110" name="Google Shape;110;p17"/>
          <p:cNvCxnSpPr>
            <a:stCxn id="103" idx="1"/>
            <a:endCxn id="99" idx="3"/>
          </p:cNvCxnSpPr>
          <p:nvPr/>
        </p:nvCxnSpPr>
        <p:spPr>
          <a:xfrm rot="10800000">
            <a:off x="2034425" y="1851098"/>
            <a:ext cx="1125300" cy="1097100"/>
          </a:xfrm>
          <a:prstGeom prst="straightConnector1">
            <a:avLst/>
          </a:prstGeom>
          <a:noFill/>
          <a:ln cap="flat" cmpd="sng" w="38100">
            <a:solidFill>
              <a:srgbClr val="EA9999"/>
            </a:solidFill>
            <a:prstDash val="dash"/>
            <a:round/>
            <a:headEnd len="med" w="med" type="none"/>
            <a:tailEnd len="med" w="med" type="triangle"/>
          </a:ln>
        </p:spPr>
      </p:cxnSp>
      <p:cxnSp>
        <p:nvCxnSpPr>
          <p:cNvPr id="111" name="Google Shape;111;p17"/>
          <p:cNvCxnSpPr>
            <a:stCxn id="99" idx="1"/>
            <a:endCxn id="101" idx="1"/>
          </p:cNvCxnSpPr>
          <p:nvPr/>
        </p:nvCxnSpPr>
        <p:spPr>
          <a:xfrm>
            <a:off x="845800" y="1851000"/>
            <a:ext cx="600" cy="2198400"/>
          </a:xfrm>
          <a:prstGeom prst="curvedConnector3">
            <a:avLst>
              <a:gd fmla="val -84683333" name="adj1"/>
            </a:avLst>
          </a:prstGeom>
          <a:noFill/>
          <a:ln cap="flat" cmpd="sng" w="9525">
            <a:solidFill>
              <a:srgbClr val="CC0000"/>
            </a:solidFill>
            <a:prstDash val="solid"/>
            <a:round/>
            <a:headEnd len="med" w="med" type="triangle"/>
            <a:tailEnd len="med" w="med" type="triangle"/>
          </a:ln>
        </p:spPr>
      </p:cxnSp>
      <p:sp>
        <p:nvSpPr>
          <p:cNvPr id="112" name="Google Shape;112;p17"/>
          <p:cNvSpPr txBox="1"/>
          <p:nvPr/>
        </p:nvSpPr>
        <p:spPr>
          <a:xfrm>
            <a:off x="846400" y="942075"/>
            <a:ext cx="30444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1995</a:t>
            </a:r>
            <a:endParaRPr b="1">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30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Collaborative Filtering Over Multiple Time Periods</a:t>
            </a:r>
            <a:endParaRPr/>
          </a:p>
        </p:txBody>
      </p:sp>
      <p:sp>
        <p:nvSpPr>
          <p:cNvPr id="118" name="Google Shape;118;p18"/>
          <p:cNvSpPr/>
          <p:nvPr/>
        </p:nvSpPr>
        <p:spPr>
          <a:xfrm>
            <a:off x="845800" y="1530900"/>
            <a:ext cx="1188600" cy="640200"/>
          </a:xfrm>
          <a:prstGeom prst="roundRect">
            <a:avLst>
              <a:gd fmla="val 16667" name="adj"/>
            </a:avLst>
          </a:prstGeom>
          <a:solidFill>
            <a:srgbClr val="D9D9D9"/>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Ireland</a:t>
            </a:r>
            <a:endParaRPr b="1">
              <a:latin typeface="Proxima Nova"/>
              <a:ea typeface="Proxima Nova"/>
              <a:cs typeface="Proxima Nova"/>
              <a:sym typeface="Proxima Nova"/>
            </a:endParaRPr>
          </a:p>
        </p:txBody>
      </p:sp>
      <p:sp>
        <p:nvSpPr>
          <p:cNvPr id="119" name="Google Shape;11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18"/>
          <p:cNvSpPr/>
          <p:nvPr/>
        </p:nvSpPr>
        <p:spPr>
          <a:xfrm>
            <a:off x="845800" y="3729150"/>
            <a:ext cx="1188600" cy="640200"/>
          </a:xfrm>
          <a:prstGeom prst="roundRect">
            <a:avLst>
              <a:gd fmla="val 16667" name="adj"/>
            </a:avLst>
          </a:prstGeom>
          <a:solidFill>
            <a:srgbClr val="D9D9D9"/>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United Kingdom</a:t>
            </a:r>
            <a:endParaRPr b="1">
              <a:latin typeface="Proxima Nova"/>
              <a:ea typeface="Proxima Nova"/>
              <a:cs typeface="Proxima Nova"/>
              <a:sym typeface="Proxima Nova"/>
            </a:endParaRPr>
          </a:p>
        </p:txBody>
      </p:sp>
      <p:pic>
        <p:nvPicPr>
          <p:cNvPr id="121" name="Google Shape;121;p18"/>
          <p:cNvPicPr preferRelativeResize="0"/>
          <p:nvPr/>
        </p:nvPicPr>
        <p:blipFill>
          <a:blip r:embed="rId3">
            <a:alphaModFix/>
          </a:blip>
          <a:stretch>
            <a:fillRect/>
          </a:stretch>
        </p:blipFill>
        <p:spPr>
          <a:xfrm>
            <a:off x="3160075" y="1491063"/>
            <a:ext cx="730825" cy="730825"/>
          </a:xfrm>
          <a:prstGeom prst="rect">
            <a:avLst/>
          </a:prstGeom>
          <a:noFill/>
          <a:ln>
            <a:noFill/>
          </a:ln>
        </p:spPr>
      </p:pic>
      <p:pic>
        <p:nvPicPr>
          <p:cNvPr id="122" name="Google Shape;122;p18"/>
          <p:cNvPicPr preferRelativeResize="0"/>
          <p:nvPr/>
        </p:nvPicPr>
        <p:blipFill>
          <a:blip r:embed="rId4">
            <a:alphaModFix/>
          </a:blip>
          <a:stretch>
            <a:fillRect/>
          </a:stretch>
        </p:blipFill>
        <p:spPr>
          <a:xfrm>
            <a:off x="3159725" y="2582438"/>
            <a:ext cx="731520" cy="731520"/>
          </a:xfrm>
          <a:prstGeom prst="rect">
            <a:avLst/>
          </a:prstGeom>
          <a:noFill/>
          <a:ln>
            <a:noFill/>
          </a:ln>
        </p:spPr>
      </p:pic>
      <p:sp>
        <p:nvSpPr>
          <p:cNvPr id="123" name="Google Shape;123;p18"/>
          <p:cNvSpPr txBox="1"/>
          <p:nvPr/>
        </p:nvSpPr>
        <p:spPr>
          <a:xfrm>
            <a:off x="6944600" y="4705675"/>
            <a:ext cx="17232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E9E9E"/>
                </a:solidFill>
                <a:hlinkClick r:id="rId5">
                  <a:extLst>
                    <a:ext uri="{A12FA001-AC4F-418D-AE19-62706E023703}">
                      <ahyp:hlinkClr val="tx"/>
                    </a:ext>
                  </a:extLst>
                </a:hlinkClick>
              </a:rPr>
              <a:t>https://www.flaticon.com/</a:t>
            </a:r>
            <a:endParaRPr>
              <a:solidFill>
                <a:srgbClr val="9E9E9E"/>
              </a:solidFill>
            </a:endParaRPr>
          </a:p>
        </p:txBody>
      </p:sp>
      <p:pic>
        <p:nvPicPr>
          <p:cNvPr id="124" name="Google Shape;124;p18"/>
          <p:cNvPicPr preferRelativeResize="0"/>
          <p:nvPr/>
        </p:nvPicPr>
        <p:blipFill>
          <a:blip r:embed="rId6">
            <a:alphaModFix/>
          </a:blip>
          <a:stretch>
            <a:fillRect/>
          </a:stretch>
        </p:blipFill>
        <p:spPr>
          <a:xfrm>
            <a:off x="3159720" y="3674500"/>
            <a:ext cx="731520" cy="731520"/>
          </a:xfrm>
          <a:prstGeom prst="rect">
            <a:avLst/>
          </a:prstGeom>
          <a:noFill/>
          <a:ln>
            <a:noFill/>
          </a:ln>
        </p:spPr>
      </p:pic>
      <p:cxnSp>
        <p:nvCxnSpPr>
          <p:cNvPr id="125" name="Google Shape;125;p18"/>
          <p:cNvCxnSpPr>
            <a:stCxn id="118" idx="3"/>
            <a:endCxn id="121" idx="1"/>
          </p:cNvCxnSpPr>
          <p:nvPr/>
        </p:nvCxnSpPr>
        <p:spPr>
          <a:xfrm>
            <a:off x="2034400" y="1851000"/>
            <a:ext cx="1125600" cy="5400"/>
          </a:xfrm>
          <a:prstGeom prst="straightConnector1">
            <a:avLst/>
          </a:prstGeom>
          <a:noFill/>
          <a:ln cap="flat" cmpd="sng" w="38100">
            <a:solidFill>
              <a:srgbClr val="B6D7A8"/>
            </a:solidFill>
            <a:prstDash val="solid"/>
            <a:round/>
            <a:headEnd len="med" w="med" type="none"/>
            <a:tailEnd len="med" w="med" type="triangle"/>
          </a:ln>
        </p:spPr>
      </p:cxnSp>
      <p:cxnSp>
        <p:nvCxnSpPr>
          <p:cNvPr id="126" name="Google Shape;126;p18"/>
          <p:cNvCxnSpPr>
            <a:stCxn id="120" idx="3"/>
            <a:endCxn id="124" idx="1"/>
          </p:cNvCxnSpPr>
          <p:nvPr/>
        </p:nvCxnSpPr>
        <p:spPr>
          <a:xfrm flipH="1" rot="10800000">
            <a:off x="2034400" y="4040250"/>
            <a:ext cx="1125300" cy="9000"/>
          </a:xfrm>
          <a:prstGeom prst="straightConnector1">
            <a:avLst/>
          </a:prstGeom>
          <a:noFill/>
          <a:ln cap="flat" cmpd="sng" w="9525">
            <a:solidFill>
              <a:srgbClr val="274E13"/>
            </a:solidFill>
            <a:prstDash val="solid"/>
            <a:round/>
            <a:headEnd len="med" w="med" type="none"/>
            <a:tailEnd len="med" w="med" type="triangle"/>
          </a:ln>
        </p:spPr>
      </p:cxnSp>
      <p:cxnSp>
        <p:nvCxnSpPr>
          <p:cNvPr id="127" name="Google Shape;127;p18"/>
          <p:cNvCxnSpPr>
            <a:stCxn id="120" idx="3"/>
            <a:endCxn id="122" idx="1"/>
          </p:cNvCxnSpPr>
          <p:nvPr/>
        </p:nvCxnSpPr>
        <p:spPr>
          <a:xfrm flipH="1" rot="10800000">
            <a:off x="2034400" y="2948250"/>
            <a:ext cx="1125300" cy="1101000"/>
          </a:xfrm>
          <a:prstGeom prst="straightConnector1">
            <a:avLst/>
          </a:prstGeom>
          <a:noFill/>
          <a:ln cap="flat" cmpd="sng" w="38100">
            <a:solidFill>
              <a:srgbClr val="274E13"/>
            </a:solidFill>
            <a:prstDash val="solid"/>
            <a:round/>
            <a:headEnd len="med" w="med" type="none"/>
            <a:tailEnd len="med" w="med" type="triangle"/>
          </a:ln>
        </p:spPr>
      </p:cxnSp>
      <p:cxnSp>
        <p:nvCxnSpPr>
          <p:cNvPr id="128" name="Google Shape;128;p18"/>
          <p:cNvCxnSpPr>
            <a:stCxn id="120" idx="3"/>
            <a:endCxn id="121" idx="1"/>
          </p:cNvCxnSpPr>
          <p:nvPr/>
        </p:nvCxnSpPr>
        <p:spPr>
          <a:xfrm flipH="1" rot="10800000">
            <a:off x="2034400" y="1856550"/>
            <a:ext cx="1125600" cy="2192700"/>
          </a:xfrm>
          <a:prstGeom prst="straightConnector1">
            <a:avLst/>
          </a:prstGeom>
          <a:noFill/>
          <a:ln cap="flat" cmpd="sng" w="38100">
            <a:solidFill>
              <a:srgbClr val="274E13"/>
            </a:solidFill>
            <a:prstDash val="solid"/>
            <a:round/>
            <a:headEnd len="med" w="med" type="none"/>
            <a:tailEnd len="med" w="med" type="triangle"/>
          </a:ln>
        </p:spPr>
      </p:cxnSp>
      <p:cxnSp>
        <p:nvCxnSpPr>
          <p:cNvPr id="129" name="Google Shape;129;p18"/>
          <p:cNvCxnSpPr>
            <a:stCxn id="122" idx="1"/>
            <a:endCxn id="118" idx="3"/>
          </p:cNvCxnSpPr>
          <p:nvPr/>
        </p:nvCxnSpPr>
        <p:spPr>
          <a:xfrm rot="10800000">
            <a:off x="2034425" y="1851098"/>
            <a:ext cx="1125300" cy="1097100"/>
          </a:xfrm>
          <a:prstGeom prst="straightConnector1">
            <a:avLst/>
          </a:prstGeom>
          <a:noFill/>
          <a:ln cap="flat" cmpd="sng" w="38100">
            <a:solidFill>
              <a:srgbClr val="EA9999"/>
            </a:solidFill>
            <a:prstDash val="dash"/>
            <a:round/>
            <a:headEnd len="med" w="med" type="none"/>
            <a:tailEnd len="med" w="med" type="triangle"/>
          </a:ln>
        </p:spPr>
      </p:cxnSp>
      <p:cxnSp>
        <p:nvCxnSpPr>
          <p:cNvPr id="130" name="Google Shape;130;p18"/>
          <p:cNvCxnSpPr>
            <a:stCxn id="118" idx="1"/>
            <a:endCxn id="120" idx="1"/>
          </p:cNvCxnSpPr>
          <p:nvPr/>
        </p:nvCxnSpPr>
        <p:spPr>
          <a:xfrm>
            <a:off x="845800" y="1851000"/>
            <a:ext cx="600" cy="2198400"/>
          </a:xfrm>
          <a:prstGeom prst="curvedConnector3">
            <a:avLst>
              <a:gd fmla="val -84683333" name="adj1"/>
            </a:avLst>
          </a:prstGeom>
          <a:noFill/>
          <a:ln cap="flat" cmpd="sng" w="9525">
            <a:solidFill>
              <a:srgbClr val="CC0000"/>
            </a:solidFill>
            <a:prstDash val="solid"/>
            <a:round/>
            <a:headEnd len="med" w="med" type="triangle"/>
            <a:tailEnd len="med" w="med" type="triangle"/>
          </a:ln>
        </p:spPr>
      </p:cxnSp>
      <p:sp>
        <p:nvSpPr>
          <p:cNvPr id="131" name="Google Shape;131;p18"/>
          <p:cNvSpPr txBox="1"/>
          <p:nvPr/>
        </p:nvSpPr>
        <p:spPr>
          <a:xfrm>
            <a:off x="846400" y="942075"/>
            <a:ext cx="30444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1995</a:t>
            </a:r>
            <a:endParaRPr b="1">
              <a:latin typeface="Proxima Nova"/>
              <a:ea typeface="Proxima Nova"/>
              <a:cs typeface="Proxima Nova"/>
              <a:sym typeface="Proxima Nova"/>
            </a:endParaRPr>
          </a:p>
        </p:txBody>
      </p:sp>
      <p:sp>
        <p:nvSpPr>
          <p:cNvPr id="132" name="Google Shape;132;p18"/>
          <p:cNvSpPr/>
          <p:nvPr/>
        </p:nvSpPr>
        <p:spPr>
          <a:xfrm>
            <a:off x="5417800" y="1530900"/>
            <a:ext cx="1188600" cy="640200"/>
          </a:xfrm>
          <a:prstGeom prst="roundRect">
            <a:avLst>
              <a:gd fmla="val 16667" name="adj"/>
            </a:avLst>
          </a:prstGeom>
          <a:solidFill>
            <a:srgbClr val="D9D9D9"/>
          </a:solid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Ireland</a:t>
            </a:r>
            <a:endParaRPr b="1">
              <a:latin typeface="Proxima Nova"/>
              <a:ea typeface="Proxima Nova"/>
              <a:cs typeface="Proxima Nova"/>
              <a:sym typeface="Proxima Nova"/>
            </a:endParaRPr>
          </a:p>
        </p:txBody>
      </p:sp>
      <p:sp>
        <p:nvSpPr>
          <p:cNvPr id="133" name="Google Shape;133;p18"/>
          <p:cNvSpPr/>
          <p:nvPr/>
        </p:nvSpPr>
        <p:spPr>
          <a:xfrm>
            <a:off x="5417800" y="3729150"/>
            <a:ext cx="1188600" cy="640200"/>
          </a:xfrm>
          <a:prstGeom prst="roundRect">
            <a:avLst>
              <a:gd fmla="val 16667" name="adj"/>
            </a:avLst>
          </a:prstGeom>
          <a:solidFill>
            <a:srgbClr val="D9D9D9"/>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United Kingdom</a:t>
            </a:r>
            <a:endParaRPr b="1">
              <a:latin typeface="Proxima Nova"/>
              <a:ea typeface="Proxima Nova"/>
              <a:cs typeface="Proxima Nova"/>
              <a:sym typeface="Proxima Nova"/>
            </a:endParaRPr>
          </a:p>
        </p:txBody>
      </p:sp>
      <p:pic>
        <p:nvPicPr>
          <p:cNvPr id="134" name="Google Shape;134;p18"/>
          <p:cNvPicPr preferRelativeResize="0"/>
          <p:nvPr/>
        </p:nvPicPr>
        <p:blipFill>
          <a:blip r:embed="rId3">
            <a:alphaModFix/>
          </a:blip>
          <a:stretch>
            <a:fillRect/>
          </a:stretch>
        </p:blipFill>
        <p:spPr>
          <a:xfrm>
            <a:off x="7732075" y="1491063"/>
            <a:ext cx="730825" cy="730825"/>
          </a:xfrm>
          <a:prstGeom prst="rect">
            <a:avLst/>
          </a:prstGeom>
          <a:noFill/>
          <a:ln>
            <a:noFill/>
          </a:ln>
        </p:spPr>
      </p:pic>
      <p:pic>
        <p:nvPicPr>
          <p:cNvPr id="135" name="Google Shape;135;p18"/>
          <p:cNvPicPr preferRelativeResize="0"/>
          <p:nvPr/>
        </p:nvPicPr>
        <p:blipFill>
          <a:blip r:embed="rId4">
            <a:alphaModFix/>
          </a:blip>
          <a:stretch>
            <a:fillRect/>
          </a:stretch>
        </p:blipFill>
        <p:spPr>
          <a:xfrm>
            <a:off x="7731725" y="2586938"/>
            <a:ext cx="731520" cy="731520"/>
          </a:xfrm>
          <a:prstGeom prst="rect">
            <a:avLst/>
          </a:prstGeom>
          <a:noFill/>
          <a:ln>
            <a:noFill/>
          </a:ln>
        </p:spPr>
      </p:pic>
      <p:pic>
        <p:nvPicPr>
          <p:cNvPr id="136" name="Google Shape;136;p18"/>
          <p:cNvPicPr preferRelativeResize="0"/>
          <p:nvPr/>
        </p:nvPicPr>
        <p:blipFill>
          <a:blip r:embed="rId6">
            <a:alphaModFix/>
          </a:blip>
          <a:stretch>
            <a:fillRect/>
          </a:stretch>
        </p:blipFill>
        <p:spPr>
          <a:xfrm>
            <a:off x="7731720" y="3683488"/>
            <a:ext cx="731520" cy="731520"/>
          </a:xfrm>
          <a:prstGeom prst="rect">
            <a:avLst/>
          </a:prstGeom>
          <a:noFill/>
          <a:ln>
            <a:noFill/>
          </a:ln>
        </p:spPr>
      </p:pic>
      <p:cxnSp>
        <p:nvCxnSpPr>
          <p:cNvPr id="137" name="Google Shape;137;p18"/>
          <p:cNvCxnSpPr>
            <a:stCxn id="132" idx="3"/>
            <a:endCxn id="134" idx="1"/>
          </p:cNvCxnSpPr>
          <p:nvPr/>
        </p:nvCxnSpPr>
        <p:spPr>
          <a:xfrm>
            <a:off x="6606400" y="1851000"/>
            <a:ext cx="1125600" cy="5400"/>
          </a:xfrm>
          <a:prstGeom prst="straightConnector1">
            <a:avLst/>
          </a:prstGeom>
          <a:noFill/>
          <a:ln cap="flat" cmpd="sng" w="38100">
            <a:solidFill>
              <a:srgbClr val="B6D7A8"/>
            </a:solidFill>
            <a:prstDash val="solid"/>
            <a:round/>
            <a:headEnd len="med" w="med" type="none"/>
            <a:tailEnd len="med" w="med" type="triangle"/>
          </a:ln>
        </p:spPr>
      </p:cxnSp>
      <p:cxnSp>
        <p:nvCxnSpPr>
          <p:cNvPr id="138" name="Google Shape;138;p18"/>
          <p:cNvCxnSpPr>
            <a:stCxn id="133" idx="3"/>
            <a:endCxn id="136" idx="1"/>
          </p:cNvCxnSpPr>
          <p:nvPr/>
        </p:nvCxnSpPr>
        <p:spPr>
          <a:xfrm>
            <a:off x="6606400" y="4049250"/>
            <a:ext cx="1125300" cy="0"/>
          </a:xfrm>
          <a:prstGeom prst="straightConnector1">
            <a:avLst/>
          </a:prstGeom>
          <a:noFill/>
          <a:ln cap="flat" cmpd="sng" w="76200">
            <a:solidFill>
              <a:srgbClr val="274E13"/>
            </a:solidFill>
            <a:prstDash val="solid"/>
            <a:round/>
            <a:headEnd len="med" w="med" type="none"/>
            <a:tailEnd len="med" w="med" type="triangle"/>
          </a:ln>
        </p:spPr>
      </p:cxnSp>
      <p:cxnSp>
        <p:nvCxnSpPr>
          <p:cNvPr id="139" name="Google Shape;139;p18"/>
          <p:cNvCxnSpPr>
            <a:stCxn id="133" idx="3"/>
            <a:endCxn id="135" idx="1"/>
          </p:cNvCxnSpPr>
          <p:nvPr/>
        </p:nvCxnSpPr>
        <p:spPr>
          <a:xfrm flipH="1" rot="10800000">
            <a:off x="6606400" y="2952750"/>
            <a:ext cx="1125300" cy="1096500"/>
          </a:xfrm>
          <a:prstGeom prst="straightConnector1">
            <a:avLst/>
          </a:prstGeom>
          <a:noFill/>
          <a:ln cap="flat" cmpd="sng" w="38100">
            <a:solidFill>
              <a:srgbClr val="274E13"/>
            </a:solidFill>
            <a:prstDash val="solid"/>
            <a:round/>
            <a:headEnd len="med" w="med" type="none"/>
            <a:tailEnd len="med" w="med" type="triangle"/>
          </a:ln>
        </p:spPr>
      </p:cxnSp>
      <p:cxnSp>
        <p:nvCxnSpPr>
          <p:cNvPr id="140" name="Google Shape;140;p18"/>
          <p:cNvCxnSpPr>
            <a:stCxn id="133" idx="3"/>
            <a:endCxn id="134" idx="1"/>
          </p:cNvCxnSpPr>
          <p:nvPr/>
        </p:nvCxnSpPr>
        <p:spPr>
          <a:xfrm flipH="1" rot="10800000">
            <a:off x="6606400" y="1856550"/>
            <a:ext cx="1125600" cy="2192700"/>
          </a:xfrm>
          <a:prstGeom prst="straightConnector1">
            <a:avLst/>
          </a:prstGeom>
          <a:noFill/>
          <a:ln cap="flat" cmpd="sng" w="38100">
            <a:solidFill>
              <a:srgbClr val="274E13"/>
            </a:solidFill>
            <a:prstDash val="solid"/>
            <a:round/>
            <a:headEnd len="med" w="med" type="none"/>
            <a:tailEnd len="med" w="med" type="triangle"/>
          </a:ln>
        </p:spPr>
      </p:cxnSp>
      <p:cxnSp>
        <p:nvCxnSpPr>
          <p:cNvPr id="141" name="Google Shape;141;p18"/>
          <p:cNvCxnSpPr>
            <a:stCxn id="132" idx="1"/>
            <a:endCxn id="133" idx="1"/>
          </p:cNvCxnSpPr>
          <p:nvPr/>
        </p:nvCxnSpPr>
        <p:spPr>
          <a:xfrm>
            <a:off x="5417800" y="1851000"/>
            <a:ext cx="600" cy="2198400"/>
          </a:xfrm>
          <a:prstGeom prst="curvedConnector3">
            <a:avLst>
              <a:gd fmla="val -82375000" name="adj1"/>
            </a:avLst>
          </a:prstGeom>
          <a:noFill/>
          <a:ln cap="flat" cmpd="sng" w="9525">
            <a:solidFill>
              <a:srgbClr val="CC0000"/>
            </a:solidFill>
            <a:prstDash val="solid"/>
            <a:round/>
            <a:headEnd len="med" w="med" type="triangle"/>
            <a:tailEnd len="med" w="med" type="triangle"/>
          </a:ln>
        </p:spPr>
      </p:cxnSp>
      <p:sp>
        <p:nvSpPr>
          <p:cNvPr id="142" name="Google Shape;142;p18"/>
          <p:cNvSpPr txBox="1"/>
          <p:nvPr/>
        </p:nvSpPr>
        <p:spPr>
          <a:xfrm>
            <a:off x="5418400" y="942075"/>
            <a:ext cx="30444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2005</a:t>
            </a:r>
            <a:endParaRPr b="1">
              <a:latin typeface="Proxima Nova"/>
              <a:ea typeface="Proxima Nova"/>
              <a:cs typeface="Proxima Nova"/>
              <a:sym typeface="Proxima Nova"/>
            </a:endParaRPr>
          </a:p>
        </p:txBody>
      </p:sp>
      <p:cxnSp>
        <p:nvCxnSpPr>
          <p:cNvPr id="143" name="Google Shape;143;p18"/>
          <p:cNvCxnSpPr>
            <a:stCxn id="132" idx="3"/>
            <a:endCxn id="135" idx="1"/>
          </p:cNvCxnSpPr>
          <p:nvPr/>
        </p:nvCxnSpPr>
        <p:spPr>
          <a:xfrm>
            <a:off x="6606400" y="1851000"/>
            <a:ext cx="1125300" cy="1101600"/>
          </a:xfrm>
          <a:prstGeom prst="straightConnector1">
            <a:avLst/>
          </a:prstGeom>
          <a:noFill/>
          <a:ln cap="flat" cmpd="sng" w="19050">
            <a:solidFill>
              <a:srgbClr val="B6D7A8"/>
            </a:solidFill>
            <a:prstDash val="solid"/>
            <a:round/>
            <a:headEnd len="med" w="med" type="none"/>
            <a:tailEnd len="med" w="med" type="triangle"/>
          </a:ln>
        </p:spPr>
      </p:cxnSp>
      <p:cxnSp>
        <p:nvCxnSpPr>
          <p:cNvPr id="144" name="Google Shape;144;p18"/>
          <p:cNvCxnSpPr>
            <a:stCxn id="136" idx="1"/>
            <a:endCxn id="132" idx="3"/>
          </p:cNvCxnSpPr>
          <p:nvPr/>
        </p:nvCxnSpPr>
        <p:spPr>
          <a:xfrm rot="10800000">
            <a:off x="6606420" y="1851147"/>
            <a:ext cx="1125300" cy="2198100"/>
          </a:xfrm>
          <a:prstGeom prst="straightConnector1">
            <a:avLst/>
          </a:prstGeom>
          <a:noFill/>
          <a:ln cap="flat" cmpd="sng" w="76200">
            <a:solidFill>
              <a:srgbClr val="EA9999"/>
            </a:solidFill>
            <a:prstDash val="dash"/>
            <a:round/>
            <a:headEnd len="med" w="med" type="none"/>
            <a:tailEnd len="med" w="med" type="triangle"/>
          </a:ln>
        </p:spPr>
      </p:cxnSp>
      <p:pic>
        <p:nvPicPr>
          <p:cNvPr id="145" name="Google Shape;145;p18"/>
          <p:cNvPicPr preferRelativeResize="0"/>
          <p:nvPr/>
        </p:nvPicPr>
        <p:blipFill>
          <a:blip r:embed="rId7">
            <a:alphaModFix/>
          </a:blip>
          <a:stretch>
            <a:fillRect/>
          </a:stretch>
        </p:blipFill>
        <p:spPr>
          <a:xfrm>
            <a:off x="2400263" y="4230800"/>
            <a:ext cx="393600" cy="393600"/>
          </a:xfrm>
          <a:prstGeom prst="rect">
            <a:avLst/>
          </a:prstGeom>
          <a:noFill/>
          <a:ln>
            <a:noFill/>
          </a:ln>
        </p:spPr>
      </p:pic>
      <p:pic>
        <p:nvPicPr>
          <p:cNvPr id="146" name="Google Shape;146;p18"/>
          <p:cNvPicPr preferRelativeResize="0"/>
          <p:nvPr/>
        </p:nvPicPr>
        <p:blipFill>
          <a:blip r:embed="rId7">
            <a:alphaModFix/>
          </a:blip>
          <a:stretch>
            <a:fillRect/>
          </a:stretch>
        </p:blipFill>
        <p:spPr>
          <a:xfrm>
            <a:off x="6972250" y="4230800"/>
            <a:ext cx="393600"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idx="1" type="body"/>
          </p:nvPr>
        </p:nvSpPr>
        <p:spPr>
          <a:xfrm>
            <a:off x="311700" y="3883075"/>
            <a:ext cx="8520600" cy="45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dk1"/>
                </a:solidFill>
              </a:rPr>
              <a:t>25 MILLION RECORDS </a:t>
            </a:r>
            <a:endParaRPr b="1" sz="2400">
              <a:solidFill>
                <a:schemeClr val="dk1"/>
              </a:solidFill>
            </a:endParaRPr>
          </a:p>
          <a:p>
            <a:pPr indent="0" lvl="0" marL="0" rtl="0" algn="ctr">
              <a:lnSpc>
                <a:spcPct val="100000"/>
              </a:lnSpc>
              <a:spcBef>
                <a:spcPts val="0"/>
              </a:spcBef>
              <a:spcAft>
                <a:spcPts val="0"/>
              </a:spcAft>
              <a:buNone/>
            </a:pPr>
            <a:r>
              <a:t/>
            </a:r>
            <a:endParaRPr b="1" sz="2400">
              <a:solidFill>
                <a:schemeClr val="dk1"/>
              </a:solidFill>
            </a:endParaRPr>
          </a:p>
        </p:txBody>
      </p:sp>
      <p:sp>
        <p:nvSpPr>
          <p:cNvPr id="152" name="Google Shape;15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19"/>
          <p:cNvSpPr/>
          <p:nvPr/>
        </p:nvSpPr>
        <p:spPr>
          <a:xfrm>
            <a:off x="3429000" y="1417025"/>
            <a:ext cx="2286000" cy="22860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5,000+ PRODUCTS</a:t>
            </a:r>
            <a:endParaRPr b="1" sz="1800">
              <a:latin typeface="Proxima Nova"/>
              <a:ea typeface="Proxima Nova"/>
              <a:cs typeface="Proxima Nova"/>
              <a:sym typeface="Proxima Nova"/>
            </a:endParaRPr>
          </a:p>
        </p:txBody>
      </p:sp>
      <p:sp>
        <p:nvSpPr>
          <p:cNvPr id="154" name="Google Shape;154;p19"/>
          <p:cNvSpPr/>
          <p:nvPr/>
        </p:nvSpPr>
        <p:spPr>
          <a:xfrm>
            <a:off x="497000" y="1417025"/>
            <a:ext cx="2286000" cy="22860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250 COUNTRIES / TERRITORIES</a:t>
            </a:r>
            <a:endParaRPr b="1" sz="1800">
              <a:latin typeface="Proxima Nova"/>
              <a:ea typeface="Proxima Nova"/>
              <a:cs typeface="Proxima Nova"/>
              <a:sym typeface="Proxima Nova"/>
            </a:endParaRPr>
          </a:p>
        </p:txBody>
      </p:sp>
      <p:sp>
        <p:nvSpPr>
          <p:cNvPr id="155" name="Google Shape;155;p19"/>
          <p:cNvSpPr/>
          <p:nvPr/>
        </p:nvSpPr>
        <p:spPr>
          <a:xfrm>
            <a:off x="6338850" y="1417025"/>
            <a:ext cx="2286000" cy="22860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20 YEARS</a:t>
            </a:r>
            <a:endParaRPr b="1" sz="1200">
              <a:latin typeface="Proxima Nova"/>
              <a:ea typeface="Proxima Nova"/>
              <a:cs typeface="Proxima Nova"/>
              <a:sym typeface="Proxima Nova"/>
            </a:endParaRPr>
          </a:p>
        </p:txBody>
      </p:sp>
      <p:sp>
        <p:nvSpPr>
          <p:cNvPr id="156" name="Google Shape;156;p19"/>
          <p:cNvSpPr/>
          <p:nvPr/>
        </p:nvSpPr>
        <p:spPr>
          <a:xfrm>
            <a:off x="2877400" y="2331425"/>
            <a:ext cx="457200" cy="4572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ATLAS DATA: Reducing Search Costs for Complexity Gain</a:t>
            </a:r>
            <a:endParaRPr b="1" sz="2400"/>
          </a:p>
          <a:p>
            <a:pPr indent="0" lvl="0" marL="0" rtl="0" algn="l">
              <a:spcBef>
                <a:spcPts val="0"/>
              </a:spcBef>
              <a:spcAft>
                <a:spcPts val="0"/>
              </a:spcAft>
              <a:buNone/>
            </a:pPr>
            <a:r>
              <a:t/>
            </a:r>
            <a:endParaRPr/>
          </a:p>
        </p:txBody>
      </p:sp>
      <p:sp>
        <p:nvSpPr>
          <p:cNvPr id="158" name="Google Shape;158;p19"/>
          <p:cNvSpPr/>
          <p:nvPr/>
        </p:nvSpPr>
        <p:spPr>
          <a:xfrm>
            <a:off x="5798325" y="2331425"/>
            <a:ext cx="457200" cy="4572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311700" y="30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Top Growth Export Areas, by % Change</a:t>
            </a:r>
            <a:endParaRPr/>
          </a:p>
        </p:txBody>
      </p:sp>
      <p:sp>
        <p:nvSpPr>
          <p:cNvPr id="164" name="Google Shape;16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0"/>
          <p:cNvSpPr txBox="1"/>
          <p:nvPr>
            <p:ph type="title"/>
          </p:nvPr>
        </p:nvSpPr>
        <p:spPr>
          <a:xfrm>
            <a:off x="311700" y="1283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Recommendations for Ireland for 2005-2014</a:t>
            </a:r>
            <a:endParaRPr sz="2000"/>
          </a:p>
        </p:txBody>
      </p:sp>
      <p:pic>
        <p:nvPicPr>
          <p:cNvPr id="166" name="Google Shape;166;p20"/>
          <p:cNvPicPr preferRelativeResize="0"/>
          <p:nvPr/>
        </p:nvPicPr>
        <p:blipFill rotWithShape="1">
          <a:blip r:embed="rId3">
            <a:alphaModFix/>
          </a:blip>
          <a:srcRect b="43839" l="0" r="0" t="0"/>
          <a:stretch/>
        </p:blipFill>
        <p:spPr>
          <a:xfrm>
            <a:off x="552000" y="1898450"/>
            <a:ext cx="8040001" cy="2079525"/>
          </a:xfrm>
          <a:prstGeom prst="rect">
            <a:avLst/>
          </a:prstGeom>
          <a:noFill/>
          <a:ln>
            <a:noFill/>
          </a:ln>
        </p:spPr>
      </p:pic>
      <p:sp>
        <p:nvSpPr>
          <p:cNvPr id="167" name="Google Shape;167;p20"/>
          <p:cNvSpPr txBox="1"/>
          <p:nvPr/>
        </p:nvSpPr>
        <p:spPr>
          <a:xfrm>
            <a:off x="552000" y="2158350"/>
            <a:ext cx="8040000" cy="693900"/>
          </a:xfrm>
          <a:prstGeom prst="rect">
            <a:avLst/>
          </a:prstGeom>
          <a:noFill/>
          <a:ln cap="flat" cmpd="sng" w="762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type="title"/>
          </p:nvPr>
        </p:nvSpPr>
        <p:spPr>
          <a:xfrm>
            <a:off x="311700" y="445025"/>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Did Ireland Export in 1995?</a:t>
            </a:r>
            <a:endParaRPr/>
          </a:p>
          <a:p>
            <a:pPr indent="0" lvl="0" marL="0" rtl="0" algn="l">
              <a:spcBef>
                <a:spcPts val="0"/>
              </a:spcBef>
              <a:spcAft>
                <a:spcPts val="0"/>
              </a:spcAft>
              <a:buNone/>
            </a:pPr>
            <a:r>
              <a:t/>
            </a:r>
            <a:endParaRPr/>
          </a:p>
        </p:txBody>
      </p:sp>
      <p:sp>
        <p:nvSpPr>
          <p:cNvPr id="173" name="Google Shape;17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4" name="Google Shape;17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1"/>
          <p:cNvPicPr preferRelativeResize="0"/>
          <p:nvPr/>
        </p:nvPicPr>
        <p:blipFill rotWithShape="1">
          <a:blip r:embed="rId3">
            <a:alphaModFix/>
          </a:blip>
          <a:srcRect b="-7340" l="0" r="0" t="7339"/>
          <a:stretch/>
        </p:blipFill>
        <p:spPr>
          <a:xfrm>
            <a:off x="1842495" y="1215625"/>
            <a:ext cx="5458969" cy="3775014"/>
          </a:xfrm>
          <a:prstGeom prst="rect">
            <a:avLst/>
          </a:prstGeom>
          <a:noFill/>
          <a:ln>
            <a:noFill/>
          </a:ln>
        </p:spPr>
      </p:pic>
      <p:pic>
        <p:nvPicPr>
          <p:cNvPr id="176" name="Google Shape;176;p21"/>
          <p:cNvPicPr preferRelativeResize="0"/>
          <p:nvPr/>
        </p:nvPicPr>
        <p:blipFill rotWithShape="1">
          <a:blip r:embed="rId4">
            <a:alphaModFix/>
          </a:blip>
          <a:srcRect b="0" l="0" r="0" t="5891"/>
          <a:stretch/>
        </p:blipFill>
        <p:spPr>
          <a:xfrm>
            <a:off x="1844750" y="1199275"/>
            <a:ext cx="5454501" cy="3585950"/>
          </a:xfrm>
          <a:prstGeom prst="rect">
            <a:avLst/>
          </a:prstGeom>
          <a:noFill/>
          <a:ln>
            <a:noFill/>
          </a:ln>
        </p:spPr>
      </p:pic>
      <p:sp>
        <p:nvSpPr>
          <p:cNvPr id="177" name="Google Shape;177;p21"/>
          <p:cNvSpPr txBox="1"/>
          <p:nvPr>
            <p:ph type="title"/>
          </p:nvPr>
        </p:nvSpPr>
        <p:spPr>
          <a:xfrm>
            <a:off x="311683" y="485431"/>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Did Ireland Export in 2015?</a:t>
            </a:r>
            <a:endParaRPr/>
          </a:p>
          <a:p>
            <a:pPr indent="0" lvl="0" marL="0" rtl="0" algn="l">
              <a:spcBef>
                <a:spcPts val="0"/>
              </a:spcBef>
              <a:spcAft>
                <a:spcPts val="0"/>
              </a:spcAft>
              <a:buNone/>
            </a:pPr>
            <a:r>
              <a:t/>
            </a:r>
            <a:endParaRPr/>
          </a:p>
        </p:txBody>
      </p:sp>
      <p:sp>
        <p:nvSpPr>
          <p:cNvPr id="178" name="Google Shape;178;p21"/>
          <p:cNvSpPr txBox="1"/>
          <p:nvPr/>
        </p:nvSpPr>
        <p:spPr>
          <a:xfrm>
            <a:off x="6832025" y="4703625"/>
            <a:ext cx="19152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9E9E9E"/>
                </a:solidFill>
                <a:hlinkClick r:id="rId5">
                  <a:extLst>
                    <a:ext uri="{A12FA001-AC4F-418D-AE19-62706E023703}">
                      <ahyp:hlinkClr val="tx"/>
                    </a:ext>
                  </a:extLst>
                </a:hlinkClick>
              </a:rPr>
              <a:t>http://atlas.cid.harvard.edu/</a:t>
            </a:r>
            <a:endParaRPr>
              <a:solidFill>
                <a:srgbClr val="9E9E9E"/>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